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74" r:id="rId3"/>
    <p:sldId id="272" r:id="rId4"/>
    <p:sldId id="275" r:id="rId5"/>
    <p:sldId id="276" r:id="rId6"/>
    <p:sldId id="283" r:id="rId7"/>
    <p:sldId id="285" r:id="rId8"/>
    <p:sldId id="284" r:id="rId9"/>
    <p:sldId id="286" r:id="rId10"/>
    <p:sldId id="287" r:id="rId11"/>
    <p:sldId id="288" r:id="rId12"/>
    <p:sldId id="277" r:id="rId13"/>
    <p:sldId id="278" r:id="rId14"/>
    <p:sldId id="279" r:id="rId15"/>
    <p:sldId id="259" r:id="rId16"/>
    <p:sldId id="280" r:id="rId17"/>
    <p:sldId id="281" r:id="rId18"/>
    <p:sldId id="282"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3" d="100"/>
          <a:sy n="93"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B37F7-1331-4BBC-9BEE-B0B7A6144980}" type="datetimeFigureOut">
              <a:rPr lang="nl-NL" smtClean="0"/>
              <a:t>6-11-2024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F5F21-1CFF-4033-8AFA-78BE0799FBBF}" type="slidenum">
              <a:rPr lang="nl-NL" smtClean="0"/>
              <a:t>‹nr.›</a:t>
            </a:fld>
            <a:endParaRPr lang="nl-NL"/>
          </a:p>
        </p:txBody>
      </p:sp>
    </p:spTree>
    <p:extLst>
      <p:ext uri="{BB962C8B-B14F-4D97-AF65-F5344CB8AC3E}">
        <p14:creationId xmlns:p14="http://schemas.microsoft.com/office/powerpoint/2010/main" val="391130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A8ED5-369D-C7F7-5185-80F6AE115C3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2F7F223-F137-4B06-344C-0428864B1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E9589FD-DDDF-87E7-07F7-1627A3CA0A23}"/>
              </a:ext>
            </a:extLst>
          </p:cNvPr>
          <p:cNvSpPr>
            <a:spLocks noGrp="1"/>
          </p:cNvSpPr>
          <p:nvPr>
            <p:ph type="dt" sz="half" idx="10"/>
          </p:nvPr>
        </p:nvSpPr>
        <p:spPr/>
        <p:txBody>
          <a:bodyPr/>
          <a:lstStyle/>
          <a:p>
            <a:fld id="{06B9D62D-E0ED-4155-8976-CBDCA19DD81D}" type="datetime1">
              <a:rPr lang="nl-NL" smtClean="0"/>
              <a:t>6-11-2024</a:t>
            </a:fld>
            <a:endParaRPr lang="nl-NL"/>
          </a:p>
        </p:txBody>
      </p:sp>
      <p:sp>
        <p:nvSpPr>
          <p:cNvPr id="5" name="Tijdelijke aanduiding voor voettekst 4">
            <a:extLst>
              <a:ext uri="{FF2B5EF4-FFF2-40B4-BE49-F238E27FC236}">
                <a16:creationId xmlns:a16="http://schemas.microsoft.com/office/drawing/2014/main" id="{F7CDF8A9-BFCC-02A5-5C7E-17B115831E10}"/>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978E1196-4B6E-1D54-D2C4-A76FD8186369}"/>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83819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56329-DF8A-EE37-5B92-EF0248E482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7E33F40-675A-8E4D-DC98-DF9FC312EB9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33E04E-9CD0-438F-C7B0-8787A183A034}"/>
              </a:ext>
            </a:extLst>
          </p:cNvPr>
          <p:cNvSpPr>
            <a:spLocks noGrp="1"/>
          </p:cNvSpPr>
          <p:nvPr>
            <p:ph type="dt" sz="half" idx="10"/>
          </p:nvPr>
        </p:nvSpPr>
        <p:spPr/>
        <p:txBody>
          <a:bodyPr/>
          <a:lstStyle/>
          <a:p>
            <a:fld id="{23ED3D4D-493E-4722-A474-73148A6516D9}" type="datetime1">
              <a:rPr lang="nl-NL" smtClean="0"/>
              <a:t>6-11-2024</a:t>
            </a:fld>
            <a:endParaRPr lang="nl-NL"/>
          </a:p>
        </p:txBody>
      </p:sp>
      <p:sp>
        <p:nvSpPr>
          <p:cNvPr id="5" name="Tijdelijke aanduiding voor voettekst 4">
            <a:extLst>
              <a:ext uri="{FF2B5EF4-FFF2-40B4-BE49-F238E27FC236}">
                <a16:creationId xmlns:a16="http://schemas.microsoft.com/office/drawing/2014/main" id="{8681CFDC-DE14-CB24-B9B7-655B7DE4DA2E}"/>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A0B3CAF5-6A54-AF8A-CBA1-A43C7FDDF2C5}"/>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93513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8E0D0AD-F55E-0E58-8835-ED4AE8DCFF9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EE64D70-3F43-823E-3453-EBE33EED51A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FF58CD-D6AF-05DB-AFE7-7754ECD74214}"/>
              </a:ext>
            </a:extLst>
          </p:cNvPr>
          <p:cNvSpPr>
            <a:spLocks noGrp="1"/>
          </p:cNvSpPr>
          <p:nvPr>
            <p:ph type="dt" sz="half" idx="10"/>
          </p:nvPr>
        </p:nvSpPr>
        <p:spPr/>
        <p:txBody>
          <a:bodyPr/>
          <a:lstStyle/>
          <a:p>
            <a:fld id="{C9BE0AAD-FA3F-4D63-9DE6-22DAF912CE1C}" type="datetime1">
              <a:rPr lang="nl-NL" smtClean="0"/>
              <a:t>6-11-2024</a:t>
            </a:fld>
            <a:endParaRPr lang="nl-NL"/>
          </a:p>
        </p:txBody>
      </p:sp>
      <p:sp>
        <p:nvSpPr>
          <p:cNvPr id="5" name="Tijdelijke aanduiding voor voettekst 4">
            <a:extLst>
              <a:ext uri="{FF2B5EF4-FFF2-40B4-BE49-F238E27FC236}">
                <a16:creationId xmlns:a16="http://schemas.microsoft.com/office/drawing/2014/main" id="{E1EE878C-B3F9-EDA0-868F-B6D2DC3A8BED}"/>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7E4EEC6B-00D1-2AAE-33CC-CAECBA639AD7}"/>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87654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1B612-4B2E-E683-A326-979BF150F2C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3174C5F-4D31-1EAC-0AE6-6A6ACC3FB73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089FE9-0E6B-D870-4254-60F27E42741B}"/>
              </a:ext>
            </a:extLst>
          </p:cNvPr>
          <p:cNvSpPr>
            <a:spLocks noGrp="1"/>
          </p:cNvSpPr>
          <p:nvPr>
            <p:ph type="dt" sz="half" idx="10"/>
          </p:nvPr>
        </p:nvSpPr>
        <p:spPr/>
        <p:txBody>
          <a:bodyPr/>
          <a:lstStyle/>
          <a:p>
            <a:fld id="{816FBD5A-2C7C-45F5-9C01-E292F1B8B1A4}" type="datetime1">
              <a:rPr lang="nl-NL" smtClean="0"/>
              <a:t>6-11-2024</a:t>
            </a:fld>
            <a:endParaRPr lang="nl-NL"/>
          </a:p>
        </p:txBody>
      </p:sp>
      <p:sp>
        <p:nvSpPr>
          <p:cNvPr id="5" name="Tijdelijke aanduiding voor voettekst 4">
            <a:extLst>
              <a:ext uri="{FF2B5EF4-FFF2-40B4-BE49-F238E27FC236}">
                <a16:creationId xmlns:a16="http://schemas.microsoft.com/office/drawing/2014/main" id="{49B83B8B-1184-F69F-66BB-5943DF2F6FA7}"/>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515722C6-1BE1-1580-9D2F-87EE261BDB6D}"/>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301423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647A1-70D1-5ADE-2652-E7456C31083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0671EBD-C099-0AB5-A7C5-A65D9725F0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7CB6062-0B3E-B40E-F6D4-C52FDCAFF975}"/>
              </a:ext>
            </a:extLst>
          </p:cNvPr>
          <p:cNvSpPr>
            <a:spLocks noGrp="1"/>
          </p:cNvSpPr>
          <p:nvPr>
            <p:ph type="dt" sz="half" idx="10"/>
          </p:nvPr>
        </p:nvSpPr>
        <p:spPr/>
        <p:txBody>
          <a:bodyPr/>
          <a:lstStyle/>
          <a:p>
            <a:fld id="{61FD66C1-AEC1-43F8-B7C3-666362D9057B}" type="datetime1">
              <a:rPr lang="nl-NL" smtClean="0"/>
              <a:t>6-11-2024</a:t>
            </a:fld>
            <a:endParaRPr lang="nl-NL"/>
          </a:p>
        </p:txBody>
      </p:sp>
      <p:sp>
        <p:nvSpPr>
          <p:cNvPr id="5" name="Tijdelijke aanduiding voor voettekst 4">
            <a:extLst>
              <a:ext uri="{FF2B5EF4-FFF2-40B4-BE49-F238E27FC236}">
                <a16:creationId xmlns:a16="http://schemas.microsoft.com/office/drawing/2014/main" id="{87EE30BC-0584-E519-2CD5-4C851DCC0043}"/>
              </a:ext>
            </a:extLst>
          </p:cNvPr>
          <p:cNvSpPr>
            <a:spLocks noGrp="1"/>
          </p:cNvSpPr>
          <p:nvPr>
            <p:ph type="ftr" sz="quarter" idx="11"/>
          </p:nvPr>
        </p:nvSpPr>
        <p:spPr/>
        <p:txBody>
          <a:bodyPr/>
          <a:lstStyle/>
          <a:p>
            <a:r>
              <a:rPr lang="nl-NL"/>
              <a:t>1</a:t>
            </a:r>
          </a:p>
        </p:txBody>
      </p:sp>
      <p:sp>
        <p:nvSpPr>
          <p:cNvPr id="6" name="Tijdelijke aanduiding voor dianummer 5">
            <a:extLst>
              <a:ext uri="{FF2B5EF4-FFF2-40B4-BE49-F238E27FC236}">
                <a16:creationId xmlns:a16="http://schemas.microsoft.com/office/drawing/2014/main" id="{D179CEF9-03BE-E797-3E71-A5CD21372E80}"/>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48058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16730-6422-A6D6-33A7-34EF922516C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A69304E-D3CF-7FC9-7346-D04F8BCA76B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82456DC-2597-576A-9986-C9DDCADBC43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770F251-227E-6692-8E0B-7CC2F4313201}"/>
              </a:ext>
            </a:extLst>
          </p:cNvPr>
          <p:cNvSpPr>
            <a:spLocks noGrp="1"/>
          </p:cNvSpPr>
          <p:nvPr>
            <p:ph type="dt" sz="half" idx="10"/>
          </p:nvPr>
        </p:nvSpPr>
        <p:spPr/>
        <p:txBody>
          <a:bodyPr/>
          <a:lstStyle/>
          <a:p>
            <a:fld id="{CC5745E8-CA83-4C4B-A4DD-F38A8A1E6C85}" type="datetime1">
              <a:rPr lang="nl-NL" smtClean="0"/>
              <a:t>6-11-2024</a:t>
            </a:fld>
            <a:endParaRPr lang="nl-NL"/>
          </a:p>
        </p:txBody>
      </p:sp>
      <p:sp>
        <p:nvSpPr>
          <p:cNvPr id="6" name="Tijdelijke aanduiding voor voettekst 5">
            <a:extLst>
              <a:ext uri="{FF2B5EF4-FFF2-40B4-BE49-F238E27FC236}">
                <a16:creationId xmlns:a16="http://schemas.microsoft.com/office/drawing/2014/main" id="{45832356-802B-9B63-C93B-013877569EC6}"/>
              </a:ext>
            </a:extLst>
          </p:cNvPr>
          <p:cNvSpPr>
            <a:spLocks noGrp="1"/>
          </p:cNvSpPr>
          <p:nvPr>
            <p:ph type="ftr" sz="quarter" idx="11"/>
          </p:nvPr>
        </p:nvSpPr>
        <p:spPr/>
        <p:txBody>
          <a:bodyPr/>
          <a:lstStyle/>
          <a:p>
            <a:r>
              <a:rPr lang="nl-NL"/>
              <a:t>1</a:t>
            </a:r>
          </a:p>
        </p:txBody>
      </p:sp>
      <p:sp>
        <p:nvSpPr>
          <p:cNvPr id="7" name="Tijdelijke aanduiding voor dianummer 6">
            <a:extLst>
              <a:ext uri="{FF2B5EF4-FFF2-40B4-BE49-F238E27FC236}">
                <a16:creationId xmlns:a16="http://schemas.microsoft.com/office/drawing/2014/main" id="{4EC4B04E-2286-D7DF-715F-3CF924029AE0}"/>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318249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B7B60-7D03-10C0-2692-9744526FCB7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1A9FA4E-887B-444E-1C0F-4F66B319B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24DCB9-4F14-CBF6-D01A-7A2B44C5A5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E359A57-392F-AB99-7968-195360A6A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EBAD788-8106-0D46-D426-5F3FA9FFCDE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6A1B54-7F37-2638-AD63-DAB01BD05DA1}"/>
              </a:ext>
            </a:extLst>
          </p:cNvPr>
          <p:cNvSpPr>
            <a:spLocks noGrp="1"/>
          </p:cNvSpPr>
          <p:nvPr>
            <p:ph type="dt" sz="half" idx="10"/>
          </p:nvPr>
        </p:nvSpPr>
        <p:spPr/>
        <p:txBody>
          <a:bodyPr/>
          <a:lstStyle/>
          <a:p>
            <a:fld id="{851D2319-7901-42DF-BE94-289558BF4811}" type="datetime1">
              <a:rPr lang="nl-NL" smtClean="0"/>
              <a:t>6-11-2024</a:t>
            </a:fld>
            <a:endParaRPr lang="nl-NL"/>
          </a:p>
        </p:txBody>
      </p:sp>
      <p:sp>
        <p:nvSpPr>
          <p:cNvPr id="8" name="Tijdelijke aanduiding voor voettekst 7">
            <a:extLst>
              <a:ext uri="{FF2B5EF4-FFF2-40B4-BE49-F238E27FC236}">
                <a16:creationId xmlns:a16="http://schemas.microsoft.com/office/drawing/2014/main" id="{285AA232-0A72-FA56-AFE7-9222472EBDED}"/>
              </a:ext>
            </a:extLst>
          </p:cNvPr>
          <p:cNvSpPr>
            <a:spLocks noGrp="1"/>
          </p:cNvSpPr>
          <p:nvPr>
            <p:ph type="ftr" sz="quarter" idx="11"/>
          </p:nvPr>
        </p:nvSpPr>
        <p:spPr/>
        <p:txBody>
          <a:bodyPr/>
          <a:lstStyle/>
          <a:p>
            <a:r>
              <a:rPr lang="nl-NL"/>
              <a:t>1</a:t>
            </a:r>
          </a:p>
        </p:txBody>
      </p:sp>
      <p:sp>
        <p:nvSpPr>
          <p:cNvPr id="9" name="Tijdelijke aanduiding voor dianummer 8">
            <a:extLst>
              <a:ext uri="{FF2B5EF4-FFF2-40B4-BE49-F238E27FC236}">
                <a16:creationId xmlns:a16="http://schemas.microsoft.com/office/drawing/2014/main" id="{3C7DA742-445F-18D3-5137-16ED2FD7CFA9}"/>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75011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4756F-41A7-43A7-39AE-8F24303DB51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BFFF108-6731-46C6-840E-F12914FFAABA}"/>
              </a:ext>
            </a:extLst>
          </p:cNvPr>
          <p:cNvSpPr>
            <a:spLocks noGrp="1"/>
          </p:cNvSpPr>
          <p:nvPr>
            <p:ph type="dt" sz="half" idx="10"/>
          </p:nvPr>
        </p:nvSpPr>
        <p:spPr/>
        <p:txBody>
          <a:bodyPr/>
          <a:lstStyle/>
          <a:p>
            <a:fld id="{CF440200-0F43-46F4-9147-97D00072BD28}" type="datetime1">
              <a:rPr lang="nl-NL" smtClean="0"/>
              <a:t>6-11-2024</a:t>
            </a:fld>
            <a:endParaRPr lang="nl-NL"/>
          </a:p>
        </p:txBody>
      </p:sp>
      <p:sp>
        <p:nvSpPr>
          <p:cNvPr id="4" name="Tijdelijke aanduiding voor voettekst 3">
            <a:extLst>
              <a:ext uri="{FF2B5EF4-FFF2-40B4-BE49-F238E27FC236}">
                <a16:creationId xmlns:a16="http://schemas.microsoft.com/office/drawing/2014/main" id="{3834D42D-AE49-FE88-80FB-25FC09B2038D}"/>
              </a:ext>
            </a:extLst>
          </p:cNvPr>
          <p:cNvSpPr>
            <a:spLocks noGrp="1"/>
          </p:cNvSpPr>
          <p:nvPr>
            <p:ph type="ftr" sz="quarter" idx="11"/>
          </p:nvPr>
        </p:nvSpPr>
        <p:spPr/>
        <p:txBody>
          <a:bodyPr/>
          <a:lstStyle/>
          <a:p>
            <a:r>
              <a:rPr lang="nl-NL"/>
              <a:t>1</a:t>
            </a:r>
          </a:p>
        </p:txBody>
      </p:sp>
      <p:sp>
        <p:nvSpPr>
          <p:cNvPr id="5" name="Tijdelijke aanduiding voor dianummer 4">
            <a:extLst>
              <a:ext uri="{FF2B5EF4-FFF2-40B4-BE49-F238E27FC236}">
                <a16:creationId xmlns:a16="http://schemas.microsoft.com/office/drawing/2014/main" id="{FB5969E0-62CC-2F8F-2448-A9BAC97F290A}"/>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83085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0113345-6FC7-2059-C6ED-F803BC995740}"/>
              </a:ext>
            </a:extLst>
          </p:cNvPr>
          <p:cNvSpPr>
            <a:spLocks noGrp="1"/>
          </p:cNvSpPr>
          <p:nvPr>
            <p:ph type="dt" sz="half" idx="10"/>
          </p:nvPr>
        </p:nvSpPr>
        <p:spPr/>
        <p:txBody>
          <a:bodyPr/>
          <a:lstStyle/>
          <a:p>
            <a:fld id="{BB696D7C-6330-4CE8-87AD-5376108127BE}" type="datetime1">
              <a:rPr lang="nl-NL" smtClean="0"/>
              <a:t>6-11-2024</a:t>
            </a:fld>
            <a:endParaRPr lang="nl-NL"/>
          </a:p>
        </p:txBody>
      </p:sp>
      <p:sp>
        <p:nvSpPr>
          <p:cNvPr id="3" name="Tijdelijke aanduiding voor voettekst 2">
            <a:extLst>
              <a:ext uri="{FF2B5EF4-FFF2-40B4-BE49-F238E27FC236}">
                <a16:creationId xmlns:a16="http://schemas.microsoft.com/office/drawing/2014/main" id="{BD0A591C-FF0D-1D0C-51C9-D4A087051E9B}"/>
              </a:ext>
            </a:extLst>
          </p:cNvPr>
          <p:cNvSpPr>
            <a:spLocks noGrp="1"/>
          </p:cNvSpPr>
          <p:nvPr>
            <p:ph type="ftr" sz="quarter" idx="11"/>
          </p:nvPr>
        </p:nvSpPr>
        <p:spPr/>
        <p:txBody>
          <a:bodyPr/>
          <a:lstStyle/>
          <a:p>
            <a:r>
              <a:rPr lang="nl-NL"/>
              <a:t>1</a:t>
            </a:r>
          </a:p>
        </p:txBody>
      </p:sp>
      <p:sp>
        <p:nvSpPr>
          <p:cNvPr id="4" name="Tijdelijke aanduiding voor dianummer 3">
            <a:extLst>
              <a:ext uri="{FF2B5EF4-FFF2-40B4-BE49-F238E27FC236}">
                <a16:creationId xmlns:a16="http://schemas.microsoft.com/office/drawing/2014/main" id="{4499BC57-3FF5-BE8A-37CD-803D21C3C0AB}"/>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239372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C2562-2BE6-FCFD-C028-9209E900E75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9F12B80-C17D-1FF3-B87E-A5371F9F8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D98828-29DB-DC2F-5513-125DC218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884D789-E900-BD9B-C4B1-C486EE95A394}"/>
              </a:ext>
            </a:extLst>
          </p:cNvPr>
          <p:cNvSpPr>
            <a:spLocks noGrp="1"/>
          </p:cNvSpPr>
          <p:nvPr>
            <p:ph type="dt" sz="half" idx="10"/>
          </p:nvPr>
        </p:nvSpPr>
        <p:spPr/>
        <p:txBody>
          <a:bodyPr/>
          <a:lstStyle/>
          <a:p>
            <a:fld id="{A1C5B491-5D8D-4587-AE9E-F65653856BE5}" type="datetime1">
              <a:rPr lang="nl-NL" smtClean="0"/>
              <a:t>6-11-2024</a:t>
            </a:fld>
            <a:endParaRPr lang="nl-NL"/>
          </a:p>
        </p:txBody>
      </p:sp>
      <p:sp>
        <p:nvSpPr>
          <p:cNvPr id="6" name="Tijdelijke aanduiding voor voettekst 5">
            <a:extLst>
              <a:ext uri="{FF2B5EF4-FFF2-40B4-BE49-F238E27FC236}">
                <a16:creationId xmlns:a16="http://schemas.microsoft.com/office/drawing/2014/main" id="{D9CFE345-EDF1-9F1C-113E-850CF2112595}"/>
              </a:ext>
            </a:extLst>
          </p:cNvPr>
          <p:cNvSpPr>
            <a:spLocks noGrp="1"/>
          </p:cNvSpPr>
          <p:nvPr>
            <p:ph type="ftr" sz="quarter" idx="11"/>
          </p:nvPr>
        </p:nvSpPr>
        <p:spPr/>
        <p:txBody>
          <a:bodyPr/>
          <a:lstStyle/>
          <a:p>
            <a:r>
              <a:rPr lang="nl-NL"/>
              <a:t>1</a:t>
            </a:r>
          </a:p>
        </p:txBody>
      </p:sp>
      <p:sp>
        <p:nvSpPr>
          <p:cNvPr id="7" name="Tijdelijke aanduiding voor dianummer 6">
            <a:extLst>
              <a:ext uri="{FF2B5EF4-FFF2-40B4-BE49-F238E27FC236}">
                <a16:creationId xmlns:a16="http://schemas.microsoft.com/office/drawing/2014/main" id="{29DD1978-258D-C823-D35B-4228CFA6001B}"/>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02758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2FCAA-00EE-1D4F-ACFA-400B0411C4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FBAD72F-2462-2C32-AB9F-1E80FF5CAF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B00FBED-A120-2F2D-65C8-4AFADB80E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6122E03-753B-6EA1-8080-346D0E79C195}"/>
              </a:ext>
            </a:extLst>
          </p:cNvPr>
          <p:cNvSpPr>
            <a:spLocks noGrp="1"/>
          </p:cNvSpPr>
          <p:nvPr>
            <p:ph type="dt" sz="half" idx="10"/>
          </p:nvPr>
        </p:nvSpPr>
        <p:spPr/>
        <p:txBody>
          <a:bodyPr/>
          <a:lstStyle/>
          <a:p>
            <a:fld id="{4B12773B-7DF1-455B-9763-D72C66748DA6}" type="datetime1">
              <a:rPr lang="nl-NL" smtClean="0"/>
              <a:t>6-11-2024</a:t>
            </a:fld>
            <a:endParaRPr lang="nl-NL"/>
          </a:p>
        </p:txBody>
      </p:sp>
      <p:sp>
        <p:nvSpPr>
          <p:cNvPr id="6" name="Tijdelijke aanduiding voor voettekst 5">
            <a:extLst>
              <a:ext uri="{FF2B5EF4-FFF2-40B4-BE49-F238E27FC236}">
                <a16:creationId xmlns:a16="http://schemas.microsoft.com/office/drawing/2014/main" id="{8C8E2AAB-0830-14C7-5FB2-EFC247051FA9}"/>
              </a:ext>
            </a:extLst>
          </p:cNvPr>
          <p:cNvSpPr>
            <a:spLocks noGrp="1"/>
          </p:cNvSpPr>
          <p:nvPr>
            <p:ph type="ftr" sz="quarter" idx="11"/>
          </p:nvPr>
        </p:nvSpPr>
        <p:spPr/>
        <p:txBody>
          <a:bodyPr/>
          <a:lstStyle/>
          <a:p>
            <a:r>
              <a:rPr lang="nl-NL"/>
              <a:t>1</a:t>
            </a:r>
          </a:p>
        </p:txBody>
      </p:sp>
      <p:sp>
        <p:nvSpPr>
          <p:cNvPr id="7" name="Tijdelijke aanduiding voor dianummer 6">
            <a:extLst>
              <a:ext uri="{FF2B5EF4-FFF2-40B4-BE49-F238E27FC236}">
                <a16:creationId xmlns:a16="http://schemas.microsoft.com/office/drawing/2014/main" id="{B7F48F0F-6EF9-81C0-8B32-AD81703080E0}"/>
              </a:ext>
            </a:extLst>
          </p:cNvPr>
          <p:cNvSpPr>
            <a:spLocks noGrp="1"/>
          </p:cNvSpPr>
          <p:nvPr>
            <p:ph type="sldNum" sz="quarter" idx="12"/>
          </p:nvPr>
        </p:nvSpPr>
        <p:spPr/>
        <p:txBody>
          <a:bodyPr/>
          <a:lstStyle/>
          <a:p>
            <a:fld id="{CBAB9D2F-9232-4186-A55F-C12A079E5BF1}" type="slidenum">
              <a:rPr lang="nl-NL" smtClean="0"/>
              <a:t>‹nr.›</a:t>
            </a:fld>
            <a:endParaRPr lang="nl-NL"/>
          </a:p>
        </p:txBody>
      </p:sp>
    </p:spTree>
    <p:extLst>
      <p:ext uri="{BB962C8B-B14F-4D97-AF65-F5344CB8AC3E}">
        <p14:creationId xmlns:p14="http://schemas.microsoft.com/office/powerpoint/2010/main" val="128095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C0D9002-D41D-8002-3DA1-5A3A006C66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7CA3057-7229-1B1E-7C39-DD31861D1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B538E9-966D-963A-241D-117977A0E5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D221A-3491-42C8-86C4-E6EBB779DEB2}" type="datetime1">
              <a:rPr lang="nl-NL" smtClean="0"/>
              <a:t>6-11-2024</a:t>
            </a:fld>
            <a:endParaRPr lang="nl-NL"/>
          </a:p>
        </p:txBody>
      </p:sp>
      <p:sp>
        <p:nvSpPr>
          <p:cNvPr id="5" name="Tijdelijke aanduiding voor voettekst 4">
            <a:extLst>
              <a:ext uri="{FF2B5EF4-FFF2-40B4-BE49-F238E27FC236}">
                <a16:creationId xmlns:a16="http://schemas.microsoft.com/office/drawing/2014/main" id="{A7EB9682-132B-755D-8034-5D9A66B84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1</a:t>
            </a:r>
          </a:p>
        </p:txBody>
      </p:sp>
      <p:sp>
        <p:nvSpPr>
          <p:cNvPr id="6" name="Tijdelijke aanduiding voor dianummer 5">
            <a:extLst>
              <a:ext uri="{FF2B5EF4-FFF2-40B4-BE49-F238E27FC236}">
                <a16:creationId xmlns:a16="http://schemas.microsoft.com/office/drawing/2014/main" id="{0B009718-9725-188F-4D17-D47788C3BC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B9D2F-9232-4186-A55F-C12A079E5BF1}" type="slidenum">
              <a:rPr lang="nl-NL" smtClean="0"/>
              <a:t>‹nr.›</a:t>
            </a:fld>
            <a:endParaRPr lang="nl-NL"/>
          </a:p>
        </p:txBody>
      </p:sp>
    </p:spTree>
    <p:extLst>
      <p:ext uri="{BB962C8B-B14F-4D97-AF65-F5344CB8AC3E}">
        <p14:creationId xmlns:p14="http://schemas.microsoft.com/office/powerpoint/2010/main" val="361944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chooltv.nl/video-item/fossielen-versteende-dieren-of-planten" TargetMode="External"/><Relationship Id="rId2" Type="http://schemas.openxmlformats.org/officeDocument/2006/relationships/hyperlink" Target="https://schooltv.nl/video-item/clipphanger-wat-zijn-fossielen"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schooltv.nl/video-item/hoe-weten-we-hoe-oud-een-fossiel-is-earth-challeng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467475"/>
            <a:ext cx="4329701" cy="1325563"/>
          </a:xfrm>
        </p:spPr>
        <p:txBody>
          <a:bodyPr/>
          <a:lstStyle/>
          <a:p>
            <a:r>
              <a:rPr lang="nl-NL" dirty="0"/>
              <a:t>DINOSAURUSSEN</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499" y="192705"/>
            <a:ext cx="7016558" cy="1640120"/>
          </a:xfrm>
          <a:prstGeom prst="rect">
            <a:avLst/>
          </a:prstGeom>
        </p:spPr>
      </p:pic>
      <p:pic>
        <p:nvPicPr>
          <p:cNvPr id="1026" name="Picture 2" descr="Geen fotobeschrijving beschikbaar.">
            <a:extLst>
              <a:ext uri="{FF2B5EF4-FFF2-40B4-BE49-F238E27FC236}">
                <a16:creationId xmlns:a16="http://schemas.microsoft.com/office/drawing/2014/main" id="{C20B976D-1CE4-D557-F5F4-64F47AA80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34" y="2067808"/>
            <a:ext cx="4521485" cy="4521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akah kita bisa menciptakan ulang Dinosaurus dengan manfaatkan DNA?">
            <a:extLst>
              <a:ext uri="{FF2B5EF4-FFF2-40B4-BE49-F238E27FC236}">
                <a16:creationId xmlns:a16="http://schemas.microsoft.com/office/drawing/2014/main" id="{38AC9246-2258-5CF5-8B9F-CA686FA12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373" y="2485264"/>
            <a:ext cx="6096000" cy="3838575"/>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dianummer 7">
            <a:extLst>
              <a:ext uri="{FF2B5EF4-FFF2-40B4-BE49-F238E27FC236}">
                <a16:creationId xmlns:a16="http://schemas.microsoft.com/office/drawing/2014/main" id="{66EF3FD7-5980-4D64-D06F-613B2127F601}"/>
              </a:ext>
            </a:extLst>
          </p:cNvPr>
          <p:cNvSpPr>
            <a:spLocks noGrp="1"/>
          </p:cNvSpPr>
          <p:nvPr>
            <p:ph type="sldNum" sz="quarter" idx="12"/>
          </p:nvPr>
        </p:nvSpPr>
        <p:spPr/>
        <p:txBody>
          <a:bodyPr/>
          <a:lstStyle/>
          <a:p>
            <a:fld id="{CBAB9D2F-9232-4186-A55F-C12A079E5BF1}" type="slidenum">
              <a:rPr lang="nl-NL" smtClean="0"/>
              <a:t>1</a:t>
            </a:fld>
            <a:endParaRPr lang="nl-NL"/>
          </a:p>
        </p:txBody>
      </p:sp>
    </p:spTree>
    <p:extLst>
      <p:ext uri="{BB962C8B-B14F-4D97-AF65-F5344CB8AC3E}">
        <p14:creationId xmlns:p14="http://schemas.microsoft.com/office/powerpoint/2010/main" val="130462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8922C-D997-61F0-4F55-3E22FBA583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8D71C5-E0EB-DB79-1AE3-487EAF27244A}"/>
              </a:ext>
            </a:extLst>
          </p:cNvPr>
          <p:cNvSpPr>
            <a:spLocks noGrp="1"/>
          </p:cNvSpPr>
          <p:nvPr>
            <p:ph type="title"/>
          </p:nvPr>
        </p:nvSpPr>
        <p:spPr>
          <a:xfrm>
            <a:off x="886575" y="435224"/>
            <a:ext cx="10062682" cy="387032"/>
          </a:xfrm>
        </p:spPr>
        <p:txBody>
          <a:bodyPr>
            <a:noAutofit/>
          </a:bodyPr>
          <a:lstStyle/>
          <a:p>
            <a:r>
              <a:rPr lang="nl-NL" sz="3200" dirty="0"/>
              <a:t>DINOSAURUSSEN: VLEES- EN/OF PLANTENETER</a:t>
            </a:r>
            <a:br>
              <a:rPr lang="nl-NL" sz="3200" dirty="0"/>
            </a:br>
            <a:endParaRPr lang="nl-NL" sz="3200" dirty="0"/>
          </a:p>
        </p:txBody>
      </p:sp>
      <p:sp>
        <p:nvSpPr>
          <p:cNvPr id="3" name="Tijdelijke aanduiding voor inhoud 2">
            <a:extLst>
              <a:ext uri="{FF2B5EF4-FFF2-40B4-BE49-F238E27FC236}">
                <a16:creationId xmlns:a16="http://schemas.microsoft.com/office/drawing/2014/main" id="{236D4A1C-52ED-E8B1-1E4A-867B6E4FCC5E}"/>
              </a:ext>
            </a:extLst>
          </p:cNvPr>
          <p:cNvSpPr>
            <a:spLocks noGrp="1"/>
          </p:cNvSpPr>
          <p:nvPr>
            <p:ph idx="1"/>
          </p:nvPr>
        </p:nvSpPr>
        <p:spPr>
          <a:xfrm>
            <a:off x="696504" y="978087"/>
            <a:ext cx="7574193" cy="5378263"/>
          </a:xfrm>
          <a:ln>
            <a:noFill/>
          </a:ln>
        </p:spPr>
        <p:txBody>
          <a:bodyPr numCol="1">
            <a:noAutofit/>
          </a:bodyPr>
          <a:lstStyle/>
          <a:p>
            <a:pPr marL="0" indent="0" algn="l">
              <a:buNone/>
            </a:pPr>
            <a:r>
              <a:rPr lang="nl-NL"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Planteneters</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rPr>
              <a:t>E</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gebit om bladeren af te ritsen, takken fijn te snoeien en misschien om bladeren tot moes te kauwen. </a:t>
            </a:r>
          </a:p>
          <a:p>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Planten zijn moeilijker te verteren dan vlees</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p>
          <a:p>
            <a:pPr lvl="1"/>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dikker en plomper dan veel vleeseters</a:t>
            </a:r>
          </a:p>
          <a:p>
            <a:pPr lvl="1"/>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veel grotere maag en veel meer en langere darmen</a:t>
            </a:r>
          </a:p>
          <a:p>
            <a:pPr lvl="1"/>
            <a:endPar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lvl="1" indent="0">
              <a:buNone/>
            </a:pPr>
            <a:endPar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Vleeseters</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Scherpe, puntige tanden om vlees mee af te snijden en botten mee te </a:t>
            </a:r>
            <a:r>
              <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rPr>
              <a:t>kraken. </a:t>
            </a:r>
          </a:p>
          <a:p>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Vleesetende </a:t>
            </a:r>
            <a:r>
              <a:rPr lang="nl-NL"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dino’s</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moesten snel kunnen rennen</a:t>
            </a:r>
          </a:p>
          <a:p>
            <a:r>
              <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rPr>
              <a:t>V</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aak hadden ze klauwen en gekromde tanden om hun prooi beet te pakken. </a:t>
            </a:r>
          </a:p>
        </p:txBody>
      </p:sp>
      <p:sp>
        <p:nvSpPr>
          <p:cNvPr id="5" name="Tijdelijke aanduiding voor dianummer 4">
            <a:extLst>
              <a:ext uri="{FF2B5EF4-FFF2-40B4-BE49-F238E27FC236}">
                <a16:creationId xmlns:a16="http://schemas.microsoft.com/office/drawing/2014/main" id="{B6C70436-69D8-C2D6-3519-FA4A26783E8E}"/>
              </a:ext>
            </a:extLst>
          </p:cNvPr>
          <p:cNvSpPr>
            <a:spLocks noGrp="1"/>
          </p:cNvSpPr>
          <p:nvPr>
            <p:ph type="sldNum" sz="quarter" idx="12"/>
          </p:nvPr>
        </p:nvSpPr>
        <p:spPr/>
        <p:txBody>
          <a:bodyPr/>
          <a:lstStyle/>
          <a:p>
            <a:fld id="{CBAB9D2F-9232-4186-A55F-C12A079E5BF1}" type="slidenum">
              <a:rPr lang="nl-NL" smtClean="0"/>
              <a:t>10</a:t>
            </a:fld>
            <a:endParaRPr lang="nl-NL"/>
          </a:p>
        </p:txBody>
      </p:sp>
      <p:pic>
        <p:nvPicPr>
          <p:cNvPr id="1028" name="Picture 4" descr="Reusachtige vleesetende dinosaurus ontdekt | de Volkskrant">
            <a:extLst>
              <a:ext uri="{FF2B5EF4-FFF2-40B4-BE49-F238E27FC236}">
                <a16:creationId xmlns:a16="http://schemas.microsoft.com/office/drawing/2014/main" id="{D26DBF79-7201-0F47-1CDD-C58B1C36A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721" y="4109572"/>
            <a:ext cx="3482538" cy="26119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ynapsiden: onze vreemde voorouders | Natuurwijzer">
            <a:extLst>
              <a:ext uri="{FF2B5EF4-FFF2-40B4-BE49-F238E27FC236}">
                <a16:creationId xmlns:a16="http://schemas.microsoft.com/office/drawing/2014/main" id="{7DE0FEF1-9673-2EE6-FC8F-738B5B80C6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54"/>
          <a:stretch/>
        </p:blipFill>
        <p:spPr bwMode="auto">
          <a:xfrm>
            <a:off x="2835164" y="3127364"/>
            <a:ext cx="4497159" cy="14061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usachtige langnek: waarom werd de brachiosaurus zo groot?">
            <a:extLst>
              <a:ext uri="{FF2B5EF4-FFF2-40B4-BE49-F238E27FC236}">
                <a16:creationId xmlns:a16="http://schemas.microsoft.com/office/drawing/2014/main" id="{ED29C7D7-FECE-CFAC-D49F-73A33D1BD9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842"/>
          <a:stretch/>
        </p:blipFill>
        <p:spPr bwMode="auto">
          <a:xfrm>
            <a:off x="8107167" y="947058"/>
            <a:ext cx="3482538" cy="248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05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4CE7D5B-BFBE-65B5-5B1F-D9FCF9301191}"/>
              </a:ext>
            </a:extLst>
          </p:cNvPr>
          <p:cNvSpPr>
            <a:spLocks noGrp="1"/>
          </p:cNvSpPr>
          <p:nvPr>
            <p:ph type="ftr" sz="quarter" idx="11"/>
          </p:nvPr>
        </p:nvSpPr>
        <p:spPr/>
        <p:txBody>
          <a:bodyPr/>
          <a:lstStyle/>
          <a:p>
            <a:r>
              <a:rPr lang="nl-NL"/>
              <a:t>1</a:t>
            </a:r>
          </a:p>
        </p:txBody>
      </p:sp>
      <p:sp>
        <p:nvSpPr>
          <p:cNvPr id="3" name="Tijdelijke aanduiding voor dianummer 2">
            <a:extLst>
              <a:ext uri="{FF2B5EF4-FFF2-40B4-BE49-F238E27FC236}">
                <a16:creationId xmlns:a16="http://schemas.microsoft.com/office/drawing/2014/main" id="{BD841A84-496F-2014-C8F4-D9D474F4D22F}"/>
              </a:ext>
            </a:extLst>
          </p:cNvPr>
          <p:cNvSpPr>
            <a:spLocks noGrp="1"/>
          </p:cNvSpPr>
          <p:nvPr>
            <p:ph type="sldNum" sz="quarter" idx="12"/>
          </p:nvPr>
        </p:nvSpPr>
        <p:spPr/>
        <p:txBody>
          <a:bodyPr/>
          <a:lstStyle/>
          <a:p>
            <a:fld id="{CBAB9D2F-9232-4186-A55F-C12A079E5BF1}" type="slidenum">
              <a:rPr lang="nl-NL" smtClean="0"/>
              <a:t>11</a:t>
            </a:fld>
            <a:endParaRPr lang="nl-NL"/>
          </a:p>
        </p:txBody>
      </p:sp>
      <p:pic>
        <p:nvPicPr>
          <p:cNvPr id="3074" name="Picture 2" descr="Dino woordweb maken voor peuters en kleuters">
            <a:extLst>
              <a:ext uri="{FF2B5EF4-FFF2-40B4-BE49-F238E27FC236}">
                <a16:creationId xmlns:a16="http://schemas.microsoft.com/office/drawing/2014/main" id="{24F06DB7-8664-FCCB-18F3-F9F5E745C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88" y="0"/>
            <a:ext cx="9699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51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10230064" cy="4577137"/>
          </a:xfrm>
          <a:ln>
            <a:solidFill>
              <a:schemeClr val="tx1">
                <a:lumMod val="95000"/>
                <a:lumOff val="5000"/>
              </a:schemeClr>
            </a:solidFill>
          </a:ln>
        </p:spPr>
        <p:txBody>
          <a:bodyPr numCol="1">
            <a:normAutofit/>
          </a:bodyPr>
          <a:lstStyle/>
          <a:p>
            <a:pPr marL="514350" lvl="0" indent="-514350">
              <a:lnSpc>
                <a:spcPct val="115000"/>
              </a:lnSpc>
              <a:spcAft>
                <a:spcPts val="1000"/>
              </a:spcAft>
              <a:buFont typeface="+mj-lt"/>
              <a:buAutoNum type="arabicPeriod" startAt="4"/>
            </a:pPr>
            <a:r>
              <a:rPr lang="nl-BE" sz="2600" dirty="0">
                <a:effectLst/>
                <a:latin typeface="Verdana" panose="020B0604030504040204" pitchFamily="34" charset="0"/>
                <a:ea typeface="Verdana" panose="020B0604030504040204" pitchFamily="34" charset="0"/>
                <a:cs typeface="Times New Roman" panose="02020603050405020304" pitchFamily="18" charset="0"/>
              </a:rPr>
              <a:t>Over planten- en vleeseters en w</a:t>
            </a:r>
            <a:r>
              <a:rPr lang="nl-NL" sz="2600" dirty="0">
                <a:effectLst/>
                <a:latin typeface="Verdana" panose="020B0604030504040204" pitchFamily="34" charset="0"/>
                <a:ea typeface="Verdana" panose="020B0604030504040204" pitchFamily="34" charset="0"/>
                <a:cs typeface="Times New Roman" panose="02020603050405020304" pitchFamily="18" charset="0"/>
              </a:rPr>
              <a:t>at zijn de verschillen</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12</a:t>
            </a:fld>
            <a:endParaRPr lang="nl-NL"/>
          </a:p>
        </p:txBody>
      </p:sp>
    </p:spTree>
    <p:extLst>
      <p:ext uri="{BB962C8B-B14F-4D97-AF65-F5344CB8AC3E}">
        <p14:creationId xmlns:p14="http://schemas.microsoft.com/office/powerpoint/2010/main" val="73780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10230064" cy="4577137"/>
          </a:xfrm>
          <a:ln>
            <a:solidFill>
              <a:schemeClr val="tx1">
                <a:lumMod val="95000"/>
                <a:lumOff val="5000"/>
              </a:schemeClr>
            </a:solidFill>
          </a:ln>
        </p:spPr>
        <p:txBody>
          <a:bodyPr numCol="1">
            <a:normAutofit/>
          </a:bodyPr>
          <a:lstStyle/>
          <a:p>
            <a:pPr marL="514350" lvl="0" indent="-514350">
              <a:lnSpc>
                <a:spcPct val="115000"/>
              </a:lnSpc>
              <a:spcAft>
                <a:spcPts val="1000"/>
              </a:spcAft>
              <a:buFont typeface="+mj-lt"/>
              <a:buAutoNum type="arabicPeriod" startAt="5"/>
            </a:pPr>
            <a:r>
              <a:rPr lang="nl-BE" sz="2600" dirty="0">
                <a:effectLst/>
                <a:latin typeface="Verdana" panose="020B0604030504040204" pitchFamily="34" charset="0"/>
                <a:ea typeface="Verdana" panose="020B0604030504040204" pitchFamily="34" charset="0"/>
                <a:cs typeface="Times New Roman" panose="02020603050405020304" pitchFamily="18" charset="0"/>
              </a:rPr>
              <a:t>Over </a:t>
            </a:r>
            <a:r>
              <a:rPr lang="nl-NL" sz="2600" dirty="0">
                <a:effectLst/>
                <a:latin typeface="Verdana" panose="020B0604030504040204" pitchFamily="34" charset="0"/>
                <a:ea typeface="Verdana" panose="020B0604030504040204" pitchFamily="34" charset="0"/>
                <a:cs typeface="Times New Roman" panose="02020603050405020304" pitchFamily="18" charset="0"/>
              </a:rPr>
              <a:t>de voortplanting</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13</a:t>
            </a:fld>
            <a:endParaRPr lang="nl-NL"/>
          </a:p>
        </p:txBody>
      </p:sp>
    </p:spTree>
    <p:extLst>
      <p:ext uri="{BB962C8B-B14F-4D97-AF65-F5344CB8AC3E}">
        <p14:creationId xmlns:p14="http://schemas.microsoft.com/office/powerpoint/2010/main" val="26266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10230064" cy="4577137"/>
          </a:xfrm>
          <a:ln>
            <a:solidFill>
              <a:schemeClr val="tx1">
                <a:lumMod val="95000"/>
                <a:lumOff val="5000"/>
              </a:schemeClr>
            </a:solidFill>
          </a:ln>
        </p:spPr>
        <p:txBody>
          <a:bodyPr numCol="1">
            <a:normAutofit/>
          </a:bodyPr>
          <a:lstStyle/>
          <a:p>
            <a:pPr marL="514350" lvl="0" indent="-514350">
              <a:lnSpc>
                <a:spcPct val="115000"/>
              </a:lnSpc>
              <a:spcAft>
                <a:spcPts val="1000"/>
              </a:spcAft>
              <a:buFont typeface="+mj-lt"/>
              <a:buAutoNum type="arabicPeriod" startAt="6"/>
            </a:pPr>
            <a:r>
              <a:rPr lang="nl-NL" sz="2600" dirty="0">
                <a:effectLst/>
                <a:latin typeface="Verdana" panose="020B0604030504040204" pitchFamily="34" charset="0"/>
                <a:ea typeface="Verdana" panose="020B0604030504040204" pitchFamily="34" charset="0"/>
                <a:cs typeface="Times New Roman" panose="02020603050405020304" pitchFamily="18" charset="0"/>
              </a:rPr>
              <a:t>….</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14</a:t>
            </a:fld>
            <a:endParaRPr lang="nl-NL"/>
          </a:p>
        </p:txBody>
      </p:sp>
    </p:spTree>
    <p:extLst>
      <p:ext uri="{BB962C8B-B14F-4D97-AF65-F5344CB8AC3E}">
        <p14:creationId xmlns:p14="http://schemas.microsoft.com/office/powerpoint/2010/main" val="123129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48F1-C08E-AB12-5DBF-2996609B9233}"/>
              </a:ext>
            </a:extLst>
          </p:cNvPr>
          <p:cNvSpPr>
            <a:spLocks noGrp="1"/>
          </p:cNvSpPr>
          <p:nvPr>
            <p:ph type="title"/>
          </p:nvPr>
        </p:nvSpPr>
        <p:spPr/>
        <p:txBody>
          <a:bodyPr/>
          <a:lstStyle/>
          <a:p>
            <a:r>
              <a:rPr lang="nl-NL" dirty="0"/>
              <a:t>FOSSIELEN</a:t>
            </a:r>
          </a:p>
        </p:txBody>
      </p:sp>
      <p:sp>
        <p:nvSpPr>
          <p:cNvPr id="3" name="Tijdelijke aanduiding voor inhoud 2">
            <a:extLst>
              <a:ext uri="{FF2B5EF4-FFF2-40B4-BE49-F238E27FC236}">
                <a16:creationId xmlns:a16="http://schemas.microsoft.com/office/drawing/2014/main" id="{2B0CA4FC-2E2E-2CFA-F99C-1F2CCF1981F7}"/>
              </a:ext>
            </a:extLst>
          </p:cNvPr>
          <p:cNvSpPr>
            <a:spLocks noGrp="1"/>
          </p:cNvSpPr>
          <p:nvPr>
            <p:ph idx="1"/>
          </p:nvPr>
        </p:nvSpPr>
        <p:spPr>
          <a:xfrm>
            <a:off x="838200" y="1758157"/>
            <a:ext cx="10515600" cy="4598194"/>
          </a:xfrm>
        </p:spPr>
        <p:txBody>
          <a:bodyPr/>
          <a:lstStyle/>
          <a:p>
            <a:pPr marL="0" indent="0">
              <a:buNone/>
            </a:pPr>
            <a:r>
              <a:rPr lang="nl-NL" sz="2400" dirty="0">
                <a:solidFill>
                  <a:srgbClr val="000000"/>
                </a:solidFill>
                <a:latin typeface="Verdana" panose="020B0604030504040204" pitchFamily="34" charset="0"/>
                <a:ea typeface="Verdana" panose="020B0604030504040204" pitchFamily="34" charset="0"/>
              </a:rPr>
              <a:t>Wat zijn fossielen?</a:t>
            </a:r>
          </a:p>
          <a:p>
            <a:pPr marL="0" indent="0">
              <a:buNone/>
            </a:pPr>
            <a:endParaRPr lang="nl-NL" sz="2400" dirty="0">
              <a:solidFill>
                <a:srgbClr val="000000"/>
              </a:solidFill>
              <a:latin typeface="Verdana" panose="020B0604030504040204" pitchFamily="34" charset="0"/>
              <a:ea typeface="Verdana" panose="020B0604030504040204" pitchFamily="34" charset="0"/>
              <a:hlinkClick r:id="rId2"/>
            </a:endParaRPr>
          </a:p>
          <a:p>
            <a:pPr marL="0" indent="0">
              <a:buNone/>
            </a:pPr>
            <a:endParaRPr lang="nl-NL" sz="2400" dirty="0">
              <a:solidFill>
                <a:srgbClr val="000000"/>
              </a:solidFill>
              <a:latin typeface="Verdana" panose="020B0604030504040204" pitchFamily="34" charset="0"/>
              <a:ea typeface="Verdana" panose="020B0604030504040204" pitchFamily="34" charset="0"/>
              <a:hlinkClick r:id="rId2"/>
            </a:endParaRPr>
          </a:p>
          <a:p>
            <a:pPr marL="0" indent="0">
              <a:buNone/>
            </a:pPr>
            <a:endParaRPr lang="nl-NL" sz="2400" dirty="0">
              <a:solidFill>
                <a:srgbClr val="000000"/>
              </a:solidFill>
              <a:latin typeface="Verdana" panose="020B0604030504040204" pitchFamily="34" charset="0"/>
              <a:ea typeface="Verdana" panose="020B0604030504040204" pitchFamily="34" charset="0"/>
              <a:hlinkClick r:id="rId2"/>
            </a:endParaRPr>
          </a:p>
          <a:p>
            <a:pPr marL="0" indent="0">
              <a:buNone/>
            </a:pPr>
            <a:endParaRPr lang="nl-NL" sz="2400" dirty="0">
              <a:solidFill>
                <a:srgbClr val="000000"/>
              </a:solidFill>
              <a:latin typeface="Verdana" panose="020B0604030504040204" pitchFamily="34" charset="0"/>
              <a:ea typeface="Verdana" panose="020B0604030504040204" pitchFamily="34" charset="0"/>
              <a:hlinkClick r:id="rId2"/>
            </a:endParaRPr>
          </a:p>
          <a:p>
            <a:pPr marL="0" indent="0">
              <a:buNone/>
            </a:pPr>
            <a:r>
              <a:rPr lang="nl-NL" sz="1800" dirty="0">
                <a:solidFill>
                  <a:srgbClr val="000000"/>
                </a:solidFill>
                <a:effectLst/>
                <a:latin typeface="Open Sans" panose="020B0606030504020204" pitchFamily="34" charset="0"/>
                <a:ea typeface="Times New Roman" panose="02020603050405020304" pitchFamily="18" charset="0"/>
                <a:hlinkClick r:id="rId2"/>
              </a:rPr>
              <a:t>&gt;&gt;https://schooltv.nl/video-item/clipphanger-wat-zijn-fossielen</a:t>
            </a:r>
            <a:endParaRPr lang="nl-NL" sz="1800" dirty="0">
              <a:solidFill>
                <a:srgbClr val="000000"/>
              </a:solidFill>
              <a:effectLst/>
              <a:latin typeface="Open Sans" panose="020B0606030504020204" pitchFamily="34" charset="0"/>
              <a:ea typeface="Times New Roman" panose="02020603050405020304" pitchFamily="18" charset="0"/>
            </a:endParaRPr>
          </a:p>
          <a:p>
            <a:pPr marL="0" indent="0">
              <a:buNone/>
            </a:pPr>
            <a:r>
              <a:rPr lang="nl-NL"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https://schooltv.nl/video-item/fossielen-versteende-dieren-of-planten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dirty="0">
                <a:latin typeface="Verdana" panose="020B0604030504040204" pitchFamily="34" charset="0"/>
                <a:ea typeface="Verdana" panose="020B0604030504040204" pitchFamily="34" charset="0"/>
                <a:cs typeface="Open Sans" panose="020B0606030504020204" pitchFamily="34" charset="0"/>
              </a:rPr>
              <a:t>Hoe oud is een fossiel? </a:t>
            </a:r>
          </a:p>
          <a:p>
            <a:pPr marL="0" lvl="0" indent="0">
              <a:lnSpc>
                <a:spcPct val="107000"/>
              </a:lnSpc>
              <a:buNone/>
            </a:pPr>
            <a:r>
              <a:rPr lang="nl-NL"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https://schooltv.nl/video-item/hoe-weten-we-hoe-oud-een-fossiel-is-earth-challenge</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jdelijke aanduiding voor dianummer 5">
            <a:extLst>
              <a:ext uri="{FF2B5EF4-FFF2-40B4-BE49-F238E27FC236}">
                <a16:creationId xmlns:a16="http://schemas.microsoft.com/office/drawing/2014/main" id="{EE65B074-80D6-20DD-3C8E-151C6EDE6A29}"/>
              </a:ext>
            </a:extLst>
          </p:cNvPr>
          <p:cNvSpPr>
            <a:spLocks noGrp="1"/>
          </p:cNvSpPr>
          <p:nvPr>
            <p:ph type="sldNum" sz="quarter" idx="12"/>
          </p:nvPr>
        </p:nvSpPr>
        <p:spPr>
          <a:xfrm>
            <a:off x="8610600" y="6356350"/>
            <a:ext cx="3172098" cy="455179"/>
          </a:xfrm>
        </p:spPr>
        <p:txBody>
          <a:bodyPr/>
          <a:lstStyle/>
          <a:p>
            <a:fld id="{CBAB9D2F-9232-4186-A55F-C12A079E5BF1}" type="slidenum">
              <a:rPr lang="nl-NL" smtClean="0"/>
              <a:t>15</a:t>
            </a:fld>
            <a:endParaRPr lang="nl-NL"/>
          </a:p>
        </p:txBody>
      </p:sp>
      <p:pic>
        <p:nvPicPr>
          <p:cNvPr id="1026" name="Picture 2" descr="Een fossiel van de roodkeelduiker – @brilmans on Tumblr">
            <a:extLst>
              <a:ext uri="{FF2B5EF4-FFF2-40B4-BE49-F238E27FC236}">
                <a16:creationId xmlns:a16="http://schemas.microsoft.com/office/drawing/2014/main" id="{127FC4AA-C1E0-81F6-A9DF-95C14AF610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898"/>
          <a:stretch/>
        </p:blipFill>
        <p:spPr bwMode="auto">
          <a:xfrm rot="5400000">
            <a:off x="7194990" y="1768645"/>
            <a:ext cx="5770121" cy="3405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ssielen en bijgeloof - Het Hunebed Nieuwscafé">
            <a:extLst>
              <a:ext uri="{FF2B5EF4-FFF2-40B4-BE49-F238E27FC236}">
                <a16:creationId xmlns:a16="http://schemas.microsoft.com/office/drawing/2014/main" id="{FD46C050-AD6C-FD4C-A049-FB9E6E8B13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663075"/>
            <a:ext cx="4133395"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68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48F1-C08E-AB12-5DBF-2996609B9233}"/>
              </a:ext>
            </a:extLst>
          </p:cNvPr>
          <p:cNvSpPr>
            <a:spLocks noGrp="1"/>
          </p:cNvSpPr>
          <p:nvPr>
            <p:ph type="title"/>
          </p:nvPr>
        </p:nvSpPr>
        <p:spPr/>
        <p:txBody>
          <a:bodyPr/>
          <a:lstStyle/>
          <a:p>
            <a:r>
              <a:rPr lang="nl-NL" dirty="0"/>
              <a:t>FOSSIELEN: Dinoskelet maken</a:t>
            </a:r>
          </a:p>
        </p:txBody>
      </p:sp>
      <p:sp>
        <p:nvSpPr>
          <p:cNvPr id="3" name="Tijdelijke aanduiding voor inhoud 2">
            <a:extLst>
              <a:ext uri="{FF2B5EF4-FFF2-40B4-BE49-F238E27FC236}">
                <a16:creationId xmlns:a16="http://schemas.microsoft.com/office/drawing/2014/main" id="{2B0CA4FC-2E2E-2CFA-F99C-1F2CCF1981F7}"/>
              </a:ext>
            </a:extLst>
          </p:cNvPr>
          <p:cNvSpPr>
            <a:spLocks noGrp="1"/>
          </p:cNvSpPr>
          <p:nvPr>
            <p:ph idx="1"/>
          </p:nvPr>
        </p:nvSpPr>
        <p:spPr>
          <a:xfrm>
            <a:off x="838200" y="1510302"/>
            <a:ext cx="10515600" cy="5225036"/>
          </a:xfrm>
        </p:spPr>
        <p:txBody>
          <a:bodyPr>
            <a:normAutofit fontScale="92500" lnSpcReduction="10000"/>
          </a:bodyPr>
          <a:lstStyle/>
          <a:p>
            <a:pPr marL="0" indent="0">
              <a:buNone/>
            </a:pPr>
            <a:r>
              <a:rPr lang="nl-NL" sz="1800" b="0" i="0" dirty="0">
                <a:effectLst/>
                <a:latin typeface="Verdana" panose="020B0604030504040204" pitchFamily="34" charset="0"/>
                <a:ea typeface="Verdana" panose="020B0604030504040204" pitchFamily="34" charset="0"/>
              </a:rPr>
              <a:t>Fossielen van dieren en planten zijn oud, heel, heel erg oud. Je kan ook zelf een fossiel maken. Je kunt een fossiel maken van botjes, slakkenhuizen of een mooi blad. Een leuk en leerzaam proefje waarbij je handen best een beetje vies worden</a:t>
            </a:r>
          </a:p>
          <a:p>
            <a:pPr marL="0" indent="0">
              <a:buNone/>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Teken op papier het skelet van een dino</a:t>
            </a:r>
          </a:p>
          <a:p>
            <a:pPr lvl="1"/>
            <a:r>
              <a:rPr lang="nl-NL" sz="1800" dirty="0">
                <a:latin typeface="Verdana" panose="020B0604030504040204" pitchFamily="34" charset="0"/>
                <a:ea typeface="Verdana" panose="020B0604030504040204" pitchFamily="34" charset="0"/>
                <a:cs typeface="Open Sans" panose="020B0606030504020204" pitchFamily="34" charset="0"/>
              </a:rPr>
              <a:t>Kies daarvoor een bepaalde dinosoort</a:t>
            </a:r>
          </a:p>
          <a:p>
            <a:pPr lvl="1"/>
            <a:r>
              <a:rPr lang="nl-NL" sz="1800" dirty="0">
                <a:latin typeface="Verdana" panose="020B0604030504040204" pitchFamily="34" charset="0"/>
                <a:ea typeface="Verdana" panose="020B0604030504040204" pitchFamily="34" charset="0"/>
                <a:cs typeface="Open Sans" panose="020B0606030504020204" pitchFamily="34" charset="0"/>
              </a:rPr>
              <a:t>Kijk wat de specifieke kenmerken zijn </a:t>
            </a:r>
          </a:p>
          <a:p>
            <a:pPr lvl="1"/>
            <a:r>
              <a:rPr lang="nl-NL" sz="1800" dirty="0">
                <a:latin typeface="Verdana" panose="020B0604030504040204" pitchFamily="34" charset="0"/>
                <a:ea typeface="Verdana" panose="020B0604030504040204" pitchFamily="34" charset="0"/>
                <a:cs typeface="Open Sans" panose="020B0606030504020204" pitchFamily="34" charset="0"/>
              </a:rPr>
              <a:t>Deze zien we terug in je tekening</a:t>
            </a:r>
          </a:p>
          <a:p>
            <a:pPr lvl="1"/>
            <a:r>
              <a:rPr lang="nl-NL" sz="1600" dirty="0">
                <a:latin typeface="Verdana" panose="020B0604030504040204" pitchFamily="34" charset="0"/>
                <a:ea typeface="Verdana" panose="020B0604030504040204" pitchFamily="34" charset="0"/>
                <a:cs typeface="Open Sans" panose="020B0606030504020204" pitchFamily="34" charset="0"/>
              </a:rPr>
              <a:t>Je mag een afbeeldingen van internet gebruiken</a:t>
            </a:r>
            <a:endParaRPr lang="nl-NL" sz="1200" dirty="0">
              <a:latin typeface="Verdana" panose="020B0604030504040204" pitchFamily="34" charset="0"/>
              <a:ea typeface="Verdana" panose="020B0604030504040204" pitchFamily="34" charset="0"/>
              <a:cs typeface="Open Sans" panose="020B0606030504020204" pitchFamily="34" charset="0"/>
            </a:endParaRPr>
          </a:p>
          <a:p>
            <a:pPr lvl="1"/>
            <a:endParaRPr lang="nl-NL" sz="14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Leg bakpapier op tekening, en klei het skelet</a:t>
            </a: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Laat het skelet drogen</a:t>
            </a: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Schrijf de naam en de kenmerken van de dino op de doos</a:t>
            </a: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Schrijf ook je eigen naam op de doos</a:t>
            </a: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0" indent="0">
              <a:buNone/>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0" indent="0">
              <a:buNone/>
            </a:pPr>
            <a:endParaRPr lang="nl-NL" sz="1800" dirty="0">
              <a:latin typeface="Verdana" panose="020B0604030504040204" pitchFamily="34" charset="0"/>
              <a:ea typeface="Verdana" panose="020B0604030504040204" pitchFamily="34" charset="0"/>
              <a:cs typeface="Open Sans" panose="020B0606030504020204" pitchFamily="34" charset="0"/>
            </a:endParaRPr>
          </a:p>
          <a:p>
            <a:pPr marL="800100" lvl="1" indent="-342900">
              <a:buFont typeface="+mj-lt"/>
              <a:buAutoNum type="arabicPeriod"/>
            </a:pPr>
            <a:endParaRPr lang="nl-NL" sz="1400" dirty="0">
              <a:latin typeface="Verdana" panose="020B0604030504040204" pitchFamily="34" charset="0"/>
              <a:ea typeface="Verdana" panose="020B0604030504040204" pitchFamily="34" charset="0"/>
              <a:cs typeface="Open Sans" panose="020B0606030504020204" pitchFamily="34" charset="0"/>
            </a:endParaRPr>
          </a:p>
        </p:txBody>
      </p:sp>
      <p:pic>
        <p:nvPicPr>
          <p:cNvPr id="5" name="Afbeelding 4">
            <a:extLst>
              <a:ext uri="{FF2B5EF4-FFF2-40B4-BE49-F238E27FC236}">
                <a16:creationId xmlns:a16="http://schemas.microsoft.com/office/drawing/2014/main" id="{3581BFC4-B29A-1979-6B39-48F9A8603A10}"/>
              </a:ext>
            </a:extLst>
          </p:cNvPr>
          <p:cNvPicPr>
            <a:picLocks noChangeAspect="1"/>
          </p:cNvPicPr>
          <p:nvPr/>
        </p:nvPicPr>
        <p:blipFill>
          <a:blip r:embed="rId2">
            <a:extLst>
              <a:ext uri="{28A0092B-C50C-407E-A947-70E740481C1C}">
                <a14:useLocalDpi xmlns:a14="http://schemas.microsoft.com/office/drawing/2010/main" val="0"/>
              </a:ext>
            </a:extLst>
          </a:blip>
          <a:srcRect l="14648"/>
          <a:stretch/>
        </p:blipFill>
        <p:spPr>
          <a:xfrm>
            <a:off x="7459038" y="2322542"/>
            <a:ext cx="3442699" cy="3025156"/>
          </a:xfrm>
          <a:prstGeom prst="rect">
            <a:avLst/>
          </a:prstGeom>
        </p:spPr>
      </p:pic>
      <p:sp>
        <p:nvSpPr>
          <p:cNvPr id="6" name="Tijdelijke aanduiding voor dianummer 5">
            <a:extLst>
              <a:ext uri="{FF2B5EF4-FFF2-40B4-BE49-F238E27FC236}">
                <a16:creationId xmlns:a16="http://schemas.microsoft.com/office/drawing/2014/main" id="{EE65B074-80D6-20DD-3C8E-151C6EDE6A29}"/>
              </a:ext>
            </a:extLst>
          </p:cNvPr>
          <p:cNvSpPr>
            <a:spLocks noGrp="1"/>
          </p:cNvSpPr>
          <p:nvPr>
            <p:ph type="sldNum" sz="quarter" idx="12"/>
          </p:nvPr>
        </p:nvSpPr>
        <p:spPr/>
        <p:txBody>
          <a:bodyPr/>
          <a:lstStyle/>
          <a:p>
            <a:fld id="{CBAB9D2F-9232-4186-A55F-C12A079E5BF1}" type="slidenum">
              <a:rPr lang="nl-NL" smtClean="0"/>
              <a:t>16</a:t>
            </a:fld>
            <a:endParaRPr lang="nl-NL"/>
          </a:p>
        </p:txBody>
      </p:sp>
    </p:spTree>
    <p:extLst>
      <p:ext uri="{BB962C8B-B14F-4D97-AF65-F5344CB8AC3E}">
        <p14:creationId xmlns:p14="http://schemas.microsoft.com/office/powerpoint/2010/main" val="3246738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48F1-C08E-AB12-5DBF-2996609B9233}"/>
              </a:ext>
            </a:extLst>
          </p:cNvPr>
          <p:cNvSpPr>
            <a:spLocks noGrp="1"/>
          </p:cNvSpPr>
          <p:nvPr>
            <p:ph type="title"/>
          </p:nvPr>
        </p:nvSpPr>
        <p:spPr/>
        <p:txBody>
          <a:bodyPr/>
          <a:lstStyle/>
          <a:p>
            <a:r>
              <a:rPr lang="nl-NL" dirty="0"/>
              <a:t>FOSSIELEN: HET SKELET VERSTOPPEN</a:t>
            </a:r>
            <a:br>
              <a:rPr lang="nl-NL" dirty="0"/>
            </a:br>
            <a:endParaRPr lang="nl-NL" dirty="0"/>
          </a:p>
        </p:txBody>
      </p:sp>
      <p:sp>
        <p:nvSpPr>
          <p:cNvPr id="3" name="Tijdelijke aanduiding voor inhoud 2">
            <a:extLst>
              <a:ext uri="{FF2B5EF4-FFF2-40B4-BE49-F238E27FC236}">
                <a16:creationId xmlns:a16="http://schemas.microsoft.com/office/drawing/2014/main" id="{2B0CA4FC-2E2E-2CFA-F99C-1F2CCF1981F7}"/>
              </a:ext>
            </a:extLst>
          </p:cNvPr>
          <p:cNvSpPr>
            <a:spLocks noGrp="1"/>
          </p:cNvSpPr>
          <p:nvPr>
            <p:ph idx="1"/>
          </p:nvPr>
        </p:nvSpPr>
        <p:spPr>
          <a:xfrm>
            <a:off x="838199" y="1027906"/>
            <a:ext cx="10636751" cy="5328444"/>
          </a:xfrm>
        </p:spPr>
        <p:txBody>
          <a:bodyPr>
            <a:noAutofit/>
          </a:bodyPr>
          <a:lstStyle/>
          <a:p>
            <a:pPr marL="0" indent="0" algn="l">
              <a:buNone/>
            </a:pPr>
            <a:r>
              <a:rPr lang="nl-NL" sz="1200" b="0" i="0" dirty="0">
                <a:effectLst/>
                <a:latin typeface="Verdana" panose="020B0604030504040204" pitchFamily="34" charset="0"/>
                <a:ea typeface="Verdana" panose="020B0604030504040204" pitchFamily="34" charset="0"/>
              </a:rPr>
              <a:t>NODIG</a:t>
            </a:r>
          </a:p>
          <a:p>
            <a:pPr algn="l">
              <a:buFont typeface="Arial" panose="020B0604020202020204" pitchFamily="34" charset="0"/>
              <a:buChar char="•"/>
            </a:pPr>
            <a:r>
              <a:rPr lang="nl-NL" sz="1200" b="0" i="0" dirty="0">
                <a:effectLst/>
                <a:latin typeface="Verdana" panose="020B0604030504040204" pitchFamily="34" charset="0"/>
                <a:ea typeface="Verdana" panose="020B0604030504040204" pitchFamily="34" charset="0"/>
              </a:rPr>
              <a:t>Bekker koffiedik  		beker bloem</a:t>
            </a:r>
          </a:p>
          <a:p>
            <a:pPr algn="l">
              <a:buFont typeface="Arial" panose="020B0604020202020204" pitchFamily="34" charset="0"/>
              <a:buChar char="•"/>
            </a:pPr>
            <a:r>
              <a:rPr lang="nl-NL" sz="1200" b="0" i="0" dirty="0">
                <a:effectLst/>
                <a:latin typeface="Verdana" panose="020B0604030504040204" pitchFamily="34" charset="0"/>
                <a:ea typeface="Verdana" panose="020B0604030504040204" pitchFamily="34" charset="0"/>
              </a:rPr>
              <a:t>130 gram zout		afgekoelde koffie</a:t>
            </a:r>
          </a:p>
          <a:p>
            <a:pPr algn="l">
              <a:buFont typeface="Arial" panose="020B0604020202020204" pitchFamily="34" charset="0"/>
              <a:buChar char="•"/>
            </a:pPr>
            <a:r>
              <a:rPr lang="nl-NL" sz="1200" b="0" i="0" dirty="0">
                <a:effectLst/>
                <a:latin typeface="Verdana" panose="020B0604030504040204" pitchFamily="34" charset="0"/>
                <a:ea typeface="Verdana" panose="020B0604030504040204" pitchFamily="34" charset="0"/>
              </a:rPr>
              <a:t>grote kom		bakpapier</a:t>
            </a:r>
          </a:p>
          <a:p>
            <a:pPr algn="l"/>
            <a:endParaRPr lang="nl-NL" sz="1200" b="1" i="0" u="sng" dirty="0">
              <a:effectLst/>
              <a:latin typeface="Verdana" panose="020B0604030504040204" pitchFamily="34" charset="0"/>
              <a:ea typeface="Verdana" panose="020B0604030504040204" pitchFamily="34" charset="0"/>
            </a:endParaRPr>
          </a:p>
          <a:p>
            <a:pPr marL="0" indent="0" algn="l">
              <a:buNone/>
            </a:pPr>
            <a:r>
              <a:rPr lang="nl-NL" sz="1200" b="1" i="0" u="sng" dirty="0">
                <a:effectLst/>
                <a:latin typeface="Verdana" panose="020B0604030504040204" pitchFamily="34" charset="0"/>
                <a:ea typeface="Verdana" panose="020B0604030504040204" pitchFamily="34" charset="0"/>
              </a:rPr>
              <a:t>Stappen:</a:t>
            </a:r>
            <a:endParaRPr lang="nl-NL" sz="1200" b="0" i="0" dirty="0">
              <a:effectLst/>
              <a:latin typeface="Verdana" panose="020B0604030504040204" pitchFamily="34" charset="0"/>
              <a:ea typeface="Verdana" panose="020B0604030504040204" pitchFamily="34" charset="0"/>
            </a:endParaRPr>
          </a:p>
          <a:p>
            <a:pPr algn="l"/>
            <a:r>
              <a:rPr lang="nl-NL" sz="1200" b="0" i="0" dirty="0">
                <a:effectLst/>
                <a:latin typeface="Verdana" panose="020B0604030504040204" pitchFamily="34" charset="0"/>
                <a:ea typeface="Verdana" panose="020B0604030504040204" pitchFamily="34" charset="0"/>
              </a:rPr>
              <a:t>Pak een mengkom. </a:t>
            </a:r>
          </a:p>
          <a:p>
            <a:pPr algn="l"/>
            <a:r>
              <a:rPr lang="nl-NL" sz="1200" b="0" i="0" dirty="0">
                <a:effectLst/>
                <a:latin typeface="Verdana" panose="020B0604030504040204" pitchFamily="34" charset="0"/>
                <a:ea typeface="Verdana" panose="020B0604030504040204" pitchFamily="34" charset="0"/>
              </a:rPr>
              <a:t>Doe hier het koffiedik in, samen met de bloem, het zout en de koude koffie. </a:t>
            </a:r>
          </a:p>
          <a:p>
            <a:pPr algn="l"/>
            <a:r>
              <a:rPr lang="nl-NL" sz="1200" dirty="0">
                <a:latin typeface="Verdana" panose="020B0604030504040204" pitchFamily="34" charset="0"/>
                <a:ea typeface="Verdana" panose="020B0604030504040204" pitchFamily="34" charset="0"/>
              </a:rPr>
              <a:t>Kneed er een </a:t>
            </a:r>
            <a:r>
              <a:rPr lang="nl-NL" sz="1200" b="0" i="0" dirty="0">
                <a:effectLst/>
                <a:latin typeface="Verdana" panose="020B0604030504040204" pitchFamily="34" charset="0"/>
                <a:ea typeface="Verdana" panose="020B0604030504040204" pitchFamily="34" charset="0"/>
              </a:rPr>
              <a:t>deeg van</a:t>
            </a:r>
          </a:p>
          <a:p>
            <a:pPr algn="l"/>
            <a:r>
              <a:rPr lang="nl-NL" sz="1200" b="0" i="0" dirty="0">
                <a:effectLst/>
                <a:latin typeface="Verdana" panose="020B0604030504040204" pitchFamily="34" charset="0"/>
                <a:ea typeface="Verdana" panose="020B0604030504040204" pitchFamily="34" charset="0"/>
              </a:rPr>
              <a:t>Blijf kneden tot het zacht en soepel aanvoelt</a:t>
            </a:r>
          </a:p>
          <a:p>
            <a:pPr algn="l"/>
            <a:r>
              <a:rPr lang="nl-NL" sz="1200" dirty="0">
                <a:latin typeface="Verdana" panose="020B0604030504040204" pitchFamily="34" charset="0"/>
                <a:ea typeface="Verdana" panose="020B0604030504040204" pitchFamily="34" charset="0"/>
              </a:rPr>
              <a:t>Maak 2 helften en vorm van elk een platte vorm </a:t>
            </a:r>
          </a:p>
          <a:p>
            <a:pPr algn="l"/>
            <a:r>
              <a:rPr lang="nl-NL" sz="1200" b="0" i="0" dirty="0">
                <a:effectLst/>
                <a:latin typeface="Verdana" panose="020B0604030504040204" pitchFamily="34" charset="0"/>
                <a:ea typeface="Verdana" panose="020B0604030504040204" pitchFamily="34" charset="0"/>
              </a:rPr>
              <a:t>Op de ene leg je het dinoskelet</a:t>
            </a:r>
          </a:p>
          <a:p>
            <a:pPr algn="l"/>
            <a:r>
              <a:rPr lang="nl-NL" sz="1200" dirty="0">
                <a:latin typeface="Verdana" panose="020B0604030504040204" pitchFamily="34" charset="0"/>
                <a:ea typeface="Verdana" panose="020B0604030504040204" pitchFamily="34" charset="0"/>
              </a:rPr>
              <a:t>De andere leg je erover heen </a:t>
            </a:r>
          </a:p>
          <a:p>
            <a:pPr algn="l"/>
            <a:r>
              <a:rPr lang="nl-NL" sz="1200" dirty="0">
                <a:latin typeface="Verdana" panose="020B0604030504040204" pitchFamily="34" charset="0"/>
                <a:ea typeface="Verdana" panose="020B0604030504040204" pitchFamily="34" charset="0"/>
              </a:rPr>
              <a:t>Druk het aan  en leg het in het doosje </a:t>
            </a:r>
          </a:p>
          <a:p>
            <a:pPr algn="l"/>
            <a:r>
              <a:rPr lang="nl-NL" sz="1200" dirty="0">
                <a:latin typeface="Verdana" panose="020B0604030504040204" pitchFamily="34" charset="0"/>
                <a:ea typeface="Verdana" panose="020B0604030504040204" pitchFamily="34" charset="0"/>
              </a:rPr>
              <a:t>Schrijf je naam op het doos</a:t>
            </a:r>
          </a:p>
          <a:p>
            <a:pPr algn="l"/>
            <a:r>
              <a:rPr lang="nl-NL" sz="1200" b="0" i="0" dirty="0">
                <a:effectLst/>
                <a:latin typeface="Verdana" panose="020B0604030504040204" pitchFamily="34" charset="0"/>
                <a:ea typeface="Verdana" panose="020B0604030504040204" pitchFamily="34" charset="0"/>
              </a:rPr>
              <a:t>Nu een hele tijd wachten tot het deeg droog is geworden (in de oven)</a:t>
            </a:r>
          </a:p>
          <a:p>
            <a:pPr marL="0" indent="0" algn="l">
              <a:buNone/>
            </a:pPr>
            <a:endParaRPr lang="nl-NL" sz="1200" b="0" i="0" dirty="0">
              <a:effectLst/>
              <a:latin typeface="Verdana" panose="020B0604030504040204" pitchFamily="34" charset="0"/>
              <a:ea typeface="Verdana" panose="020B0604030504040204" pitchFamily="34" charset="0"/>
            </a:endParaRPr>
          </a:p>
          <a:p>
            <a:pPr algn="l"/>
            <a:r>
              <a:rPr lang="nl-NL" sz="1200" b="1" i="0" u="sng" dirty="0">
                <a:effectLst/>
                <a:latin typeface="Verdana" panose="020B0604030504040204" pitchFamily="34" charset="0"/>
                <a:ea typeface="Verdana" panose="020B0604030504040204" pitchFamily="34" charset="0"/>
              </a:rPr>
              <a:t>Vraag:</a:t>
            </a:r>
            <a:endParaRPr lang="nl-NL" sz="1200" b="0" i="0" dirty="0">
              <a:effectLst/>
              <a:latin typeface="Verdana" panose="020B0604030504040204" pitchFamily="34" charset="0"/>
              <a:ea typeface="Verdana" panose="020B0604030504040204" pitchFamily="34" charset="0"/>
            </a:endParaRPr>
          </a:p>
          <a:p>
            <a:pPr algn="l">
              <a:buFont typeface="+mj-lt"/>
              <a:buAutoNum type="arabicPeriod"/>
            </a:pPr>
            <a:r>
              <a:rPr lang="nl-NL" sz="1200" b="0" i="0" dirty="0">
                <a:effectLst/>
                <a:latin typeface="Verdana" panose="020B0604030504040204" pitchFamily="34" charset="0"/>
                <a:ea typeface="Verdana" panose="020B0604030504040204" pitchFamily="34" charset="0"/>
              </a:rPr>
              <a:t>De meeste fossielen zijn van harde dingen zoals botten, niet van huid of spieren. Waarom denk je dat dat is?</a:t>
            </a:r>
          </a:p>
        </p:txBody>
      </p:sp>
      <p:sp>
        <p:nvSpPr>
          <p:cNvPr id="6" name="Tijdelijke aanduiding voor dianummer 5">
            <a:extLst>
              <a:ext uri="{FF2B5EF4-FFF2-40B4-BE49-F238E27FC236}">
                <a16:creationId xmlns:a16="http://schemas.microsoft.com/office/drawing/2014/main" id="{EE65B074-80D6-20DD-3C8E-151C6EDE6A29}"/>
              </a:ext>
            </a:extLst>
          </p:cNvPr>
          <p:cNvSpPr>
            <a:spLocks noGrp="1"/>
          </p:cNvSpPr>
          <p:nvPr>
            <p:ph type="sldNum" sz="quarter" idx="12"/>
          </p:nvPr>
        </p:nvSpPr>
        <p:spPr/>
        <p:txBody>
          <a:bodyPr/>
          <a:lstStyle/>
          <a:p>
            <a:fld id="{CBAB9D2F-9232-4186-A55F-C12A079E5BF1}" type="slidenum">
              <a:rPr lang="nl-NL" smtClean="0"/>
              <a:t>17</a:t>
            </a:fld>
            <a:endParaRPr lang="nl-NL"/>
          </a:p>
        </p:txBody>
      </p:sp>
      <p:pic>
        <p:nvPicPr>
          <p:cNvPr id="2050" name="Picture 2" descr="Nederlandse paleontoloog ontdekt: triceratops was een kuddedier">
            <a:extLst>
              <a:ext uri="{FF2B5EF4-FFF2-40B4-BE49-F238E27FC236}">
                <a16:creationId xmlns:a16="http://schemas.microsoft.com/office/drawing/2014/main" id="{20BB123C-FAE9-A70E-F8FB-43C727171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429000"/>
            <a:ext cx="3321550" cy="22234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nosaur directory: Coelophysis (lizard-hipped) | Dinosaurs | The Guardian">
            <a:extLst>
              <a:ext uri="{FF2B5EF4-FFF2-40B4-BE49-F238E27FC236}">
                <a16:creationId xmlns:a16="http://schemas.microsoft.com/office/drawing/2014/main" id="{F7B19F57-405C-B447-4910-586DB7869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7847" y="1073613"/>
            <a:ext cx="3317104" cy="199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4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548F1-C08E-AB12-5DBF-2996609B9233}"/>
              </a:ext>
            </a:extLst>
          </p:cNvPr>
          <p:cNvSpPr>
            <a:spLocks noGrp="1"/>
          </p:cNvSpPr>
          <p:nvPr>
            <p:ph type="title"/>
          </p:nvPr>
        </p:nvSpPr>
        <p:spPr/>
        <p:txBody>
          <a:bodyPr>
            <a:normAutofit/>
          </a:bodyPr>
          <a:lstStyle/>
          <a:p>
            <a:r>
              <a:rPr lang="nl-NL" dirty="0"/>
              <a:t>ONTWERP JE EIGEN DINO</a:t>
            </a:r>
            <a:br>
              <a:rPr lang="nl-NL" dirty="0"/>
            </a:br>
            <a:endParaRPr lang="nl-NL" dirty="0"/>
          </a:p>
        </p:txBody>
      </p:sp>
      <p:sp>
        <p:nvSpPr>
          <p:cNvPr id="3" name="Tijdelijke aanduiding voor inhoud 2">
            <a:extLst>
              <a:ext uri="{FF2B5EF4-FFF2-40B4-BE49-F238E27FC236}">
                <a16:creationId xmlns:a16="http://schemas.microsoft.com/office/drawing/2014/main" id="{2B0CA4FC-2E2E-2CFA-F99C-1F2CCF1981F7}"/>
              </a:ext>
            </a:extLst>
          </p:cNvPr>
          <p:cNvSpPr>
            <a:spLocks noGrp="1"/>
          </p:cNvSpPr>
          <p:nvPr>
            <p:ph idx="1"/>
          </p:nvPr>
        </p:nvSpPr>
        <p:spPr>
          <a:xfrm>
            <a:off x="838199" y="1027906"/>
            <a:ext cx="10636751" cy="5328444"/>
          </a:xfrm>
        </p:spPr>
        <p:txBody>
          <a:bodyPr>
            <a:noAutofit/>
          </a:bodyPr>
          <a:lstStyle/>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Ontwerp zelf een eigen dino. </a:t>
            </a:r>
          </a:p>
          <a:p>
            <a:pPr lvl="1"/>
            <a:r>
              <a:rPr lang="nl-NL" sz="1800" dirty="0">
                <a:latin typeface="Verdana" panose="020B0604030504040204" pitchFamily="34" charset="0"/>
                <a:ea typeface="Verdana" panose="020B0604030504040204" pitchFamily="34" charset="0"/>
                <a:cs typeface="Open Sans" panose="020B0606030504020204" pitchFamily="34" charset="0"/>
              </a:rPr>
              <a:t>Maak een schets op papier en schrijf daarbij informatie</a:t>
            </a:r>
          </a:p>
          <a:p>
            <a:pPr lvl="1"/>
            <a:r>
              <a:rPr lang="nl-NL" sz="1800" dirty="0">
                <a:latin typeface="Verdana" panose="020B0604030504040204" pitchFamily="34" charset="0"/>
                <a:ea typeface="Verdana" panose="020B0604030504040204" pitchFamily="34" charset="0"/>
                <a:cs typeface="Open Sans" panose="020B0606030504020204" pitchFamily="34" charset="0"/>
              </a:rPr>
              <a:t>Gebruik informatie (die je in les 1 hebt gevonden)</a:t>
            </a:r>
          </a:p>
          <a:p>
            <a:pPr lvl="1"/>
            <a:r>
              <a:rPr lang="nl-NL" sz="1800" dirty="0">
                <a:latin typeface="Verdana" panose="020B0604030504040204" pitchFamily="34" charset="0"/>
                <a:ea typeface="Verdana" panose="020B0604030504040204" pitchFamily="34" charset="0"/>
                <a:cs typeface="Open Sans" panose="020B0606030504020204" pitchFamily="34" charset="0"/>
              </a:rPr>
              <a:t>Bedenk wat de specifieke kenmerken zijn</a:t>
            </a:r>
          </a:p>
          <a:p>
            <a:pPr lvl="1"/>
            <a:r>
              <a:rPr lang="nl-NL" sz="1800" dirty="0">
                <a:latin typeface="Verdana" panose="020B0604030504040204" pitchFamily="34" charset="0"/>
                <a:ea typeface="Verdana" panose="020B0604030504040204" pitchFamily="34" charset="0"/>
                <a:cs typeface="Open Sans" panose="020B0606030504020204" pitchFamily="34" charset="0"/>
              </a:rPr>
              <a:t>Behoort de dino tot een bepaalde soort? Waar zie je dat aan? </a:t>
            </a:r>
          </a:p>
          <a:p>
            <a:pPr lvl="1"/>
            <a:r>
              <a:rPr lang="nl-NL" sz="1800" dirty="0">
                <a:latin typeface="Verdana" panose="020B0604030504040204" pitchFamily="34" charset="0"/>
                <a:ea typeface="Verdana" panose="020B0604030504040204" pitchFamily="34" charset="0"/>
                <a:cs typeface="Open Sans" panose="020B0606030504020204" pitchFamily="34" charset="0"/>
              </a:rPr>
              <a:t>Is het een vlees en/of planteneter? Waar zie je dat aan?</a:t>
            </a:r>
          </a:p>
          <a:p>
            <a:pPr lvl="1"/>
            <a:r>
              <a:rPr lang="nl-NL" sz="1800" dirty="0">
                <a:latin typeface="Verdana" panose="020B0604030504040204" pitchFamily="34" charset="0"/>
                <a:ea typeface="Verdana" panose="020B0604030504040204" pitchFamily="34" charset="0"/>
                <a:cs typeface="Open Sans" panose="020B0606030504020204" pitchFamily="34" charset="0"/>
              </a:rPr>
              <a:t>Hoe ziet zijn huid eruit</a:t>
            </a:r>
          </a:p>
          <a:p>
            <a:pPr lvl="1"/>
            <a:r>
              <a:rPr lang="nl-NL" sz="1800" dirty="0">
                <a:latin typeface="Verdana" panose="020B0604030504040204" pitchFamily="34" charset="0"/>
                <a:ea typeface="Verdana" panose="020B0604030504040204" pitchFamily="34" charset="0"/>
                <a:cs typeface="Open Sans" panose="020B0606030504020204" pitchFamily="34" charset="0"/>
              </a:rPr>
              <a:t>Bedenk ook een naam voor jouw dino</a:t>
            </a:r>
          </a:p>
          <a:p>
            <a:pPr lvl="1"/>
            <a:endParaRPr lang="nl-NL" sz="1400" dirty="0">
              <a:latin typeface="Verdana" panose="020B0604030504040204" pitchFamily="34" charset="0"/>
              <a:ea typeface="Verdana" panose="020B0604030504040204" pitchFamily="34" charset="0"/>
              <a:cs typeface="Open Sans" panose="020B0606030504020204" pitchFamily="34" charset="0"/>
            </a:endParaRP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Maak de basis van karton</a:t>
            </a: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Vorm daar aluminiumfolie omheen</a:t>
            </a: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Dek af met papier-maché</a:t>
            </a: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Laat drogen</a:t>
            </a:r>
          </a:p>
          <a:p>
            <a:pPr marL="342900" indent="-342900">
              <a:buFont typeface="+mj-lt"/>
              <a:buAutoNum type="arabicPeriod"/>
            </a:pPr>
            <a:r>
              <a:rPr lang="nl-NL" sz="1800" dirty="0">
                <a:latin typeface="Verdana" panose="020B0604030504040204" pitchFamily="34" charset="0"/>
                <a:ea typeface="Verdana" panose="020B0604030504040204" pitchFamily="34" charset="0"/>
                <a:cs typeface="Open Sans" panose="020B0606030504020204" pitchFamily="34" charset="0"/>
              </a:rPr>
              <a:t>Beschilder de dino</a:t>
            </a:r>
          </a:p>
        </p:txBody>
      </p:sp>
      <p:sp>
        <p:nvSpPr>
          <p:cNvPr id="6" name="Tijdelijke aanduiding voor dianummer 5">
            <a:extLst>
              <a:ext uri="{FF2B5EF4-FFF2-40B4-BE49-F238E27FC236}">
                <a16:creationId xmlns:a16="http://schemas.microsoft.com/office/drawing/2014/main" id="{EE65B074-80D6-20DD-3C8E-151C6EDE6A29}"/>
              </a:ext>
            </a:extLst>
          </p:cNvPr>
          <p:cNvSpPr>
            <a:spLocks noGrp="1"/>
          </p:cNvSpPr>
          <p:nvPr>
            <p:ph type="sldNum" sz="quarter" idx="12"/>
          </p:nvPr>
        </p:nvSpPr>
        <p:spPr/>
        <p:txBody>
          <a:bodyPr/>
          <a:lstStyle/>
          <a:p>
            <a:fld id="{CBAB9D2F-9232-4186-A55F-C12A079E5BF1}" type="slidenum">
              <a:rPr lang="nl-NL" smtClean="0"/>
              <a:t>18</a:t>
            </a:fld>
            <a:endParaRPr lang="nl-NL"/>
          </a:p>
        </p:txBody>
      </p:sp>
      <p:pic>
        <p:nvPicPr>
          <p:cNvPr id="4" name="Picture 2" descr="KarTent UK Kartonnen Brontosaurus dinosaurus">
            <a:extLst>
              <a:ext uri="{FF2B5EF4-FFF2-40B4-BE49-F238E27FC236}">
                <a16:creationId xmlns:a16="http://schemas.microsoft.com/office/drawing/2014/main" id="{17E36BA4-FC56-6C48-310A-AE08D59B9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126110"/>
            <a:ext cx="1801285" cy="1801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x with Aluminum foil paper.">
            <a:extLst>
              <a:ext uri="{FF2B5EF4-FFF2-40B4-BE49-F238E27FC236}">
                <a16:creationId xmlns:a16="http://schemas.microsoft.com/office/drawing/2014/main" id="{51502DBF-A05B-8576-E8E9-11F95C86CB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18" t="13783" r="17332" b="22846"/>
          <a:stretch/>
        </p:blipFill>
        <p:spPr bwMode="auto">
          <a:xfrm>
            <a:off x="8132333" y="3168722"/>
            <a:ext cx="3107568" cy="171605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Schattige dinosaurus SVG dinosaurusclipart dinosaurus silhouet SVG kinderen dinosaurus SVG t-rex-svg dino SVG alles in één SVG-bestanden afbeelding 1">
            <a:extLst>
              <a:ext uri="{FF2B5EF4-FFF2-40B4-BE49-F238E27FC236}">
                <a16:creationId xmlns:a16="http://schemas.microsoft.com/office/drawing/2014/main" id="{74E1E37E-62E8-CBC8-006A-C99B381EEE07}"/>
              </a:ext>
            </a:extLst>
          </p:cNvPr>
          <p:cNvPicPr>
            <a:picLocks noChangeAspect="1"/>
          </p:cNvPicPr>
          <p:nvPr/>
        </p:nvPicPr>
        <p:blipFill>
          <a:blip r:embed="rId4">
            <a:alphaModFix amt="62000"/>
            <a:extLst>
              <a:ext uri="{BEBA8EAE-BF5A-486C-A8C5-ECC9F3942E4B}">
                <a14:imgProps xmlns:a14="http://schemas.microsoft.com/office/drawing/2010/main">
                  <a14:imgLayer r:embed="rId5">
                    <a14:imgEffect>
                      <a14:artisticPhotocopy/>
                    </a14:imgEffect>
                    <a14:imgEffect>
                      <a14:colorTemperature colorTemp="5136"/>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21161" y="1027906"/>
            <a:ext cx="2819787" cy="1995795"/>
          </a:xfrm>
          <a:prstGeom prst="rect">
            <a:avLst/>
          </a:prstGeom>
          <a:noFill/>
          <a:ln>
            <a:noFill/>
          </a:ln>
        </p:spPr>
      </p:pic>
      <p:pic>
        <p:nvPicPr>
          <p:cNvPr id="8" name="Afbeelding 7">
            <a:extLst>
              <a:ext uri="{FF2B5EF4-FFF2-40B4-BE49-F238E27FC236}">
                <a16:creationId xmlns:a16="http://schemas.microsoft.com/office/drawing/2014/main" id="{6157D08D-99F5-E064-8F17-DC01ADC60804}"/>
              </a:ext>
            </a:extLst>
          </p:cNvPr>
          <p:cNvPicPr>
            <a:picLocks noChangeAspect="1"/>
          </p:cNvPicPr>
          <p:nvPr/>
        </p:nvPicPr>
        <p:blipFill>
          <a:blip r:embed="rId6"/>
          <a:stretch>
            <a:fillRect/>
          </a:stretch>
        </p:blipFill>
        <p:spPr>
          <a:xfrm>
            <a:off x="5147353" y="4854565"/>
            <a:ext cx="2563917" cy="1714162"/>
          </a:xfrm>
          <a:prstGeom prst="rect">
            <a:avLst/>
          </a:prstGeom>
        </p:spPr>
      </p:pic>
      <p:sp>
        <p:nvSpPr>
          <p:cNvPr id="9" name="Ovaal 8">
            <a:extLst>
              <a:ext uri="{FF2B5EF4-FFF2-40B4-BE49-F238E27FC236}">
                <a16:creationId xmlns:a16="http://schemas.microsoft.com/office/drawing/2014/main" id="{7D2297BC-575C-C1AC-E8A2-B8C8F38E30B7}"/>
              </a:ext>
            </a:extLst>
          </p:cNvPr>
          <p:cNvSpPr/>
          <p:nvPr/>
        </p:nvSpPr>
        <p:spPr>
          <a:xfrm>
            <a:off x="8921160" y="882885"/>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1</a:t>
            </a:r>
          </a:p>
        </p:txBody>
      </p:sp>
      <p:sp>
        <p:nvSpPr>
          <p:cNvPr id="10" name="Ovaal 9">
            <a:extLst>
              <a:ext uri="{FF2B5EF4-FFF2-40B4-BE49-F238E27FC236}">
                <a16:creationId xmlns:a16="http://schemas.microsoft.com/office/drawing/2014/main" id="{1923B47F-DCB0-FC76-419C-FA3B37A4C40B}"/>
              </a:ext>
            </a:extLst>
          </p:cNvPr>
          <p:cNvSpPr/>
          <p:nvPr/>
        </p:nvSpPr>
        <p:spPr>
          <a:xfrm>
            <a:off x="7149625" y="3221376"/>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2</a:t>
            </a:r>
          </a:p>
        </p:txBody>
      </p:sp>
      <p:sp>
        <p:nvSpPr>
          <p:cNvPr id="11" name="Ovaal 10">
            <a:extLst>
              <a:ext uri="{FF2B5EF4-FFF2-40B4-BE49-F238E27FC236}">
                <a16:creationId xmlns:a16="http://schemas.microsoft.com/office/drawing/2014/main" id="{F37FBE71-6D46-9300-DACB-367C91FCBFAB}"/>
              </a:ext>
            </a:extLst>
          </p:cNvPr>
          <p:cNvSpPr/>
          <p:nvPr/>
        </p:nvSpPr>
        <p:spPr>
          <a:xfrm>
            <a:off x="10571251" y="3271234"/>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3</a:t>
            </a:r>
          </a:p>
        </p:txBody>
      </p:sp>
      <p:sp>
        <p:nvSpPr>
          <p:cNvPr id="12" name="Ovaal 11">
            <a:extLst>
              <a:ext uri="{FF2B5EF4-FFF2-40B4-BE49-F238E27FC236}">
                <a16:creationId xmlns:a16="http://schemas.microsoft.com/office/drawing/2014/main" id="{80796BE2-73B8-38EA-8F12-73F1AEFDBFB5}"/>
              </a:ext>
            </a:extLst>
          </p:cNvPr>
          <p:cNvSpPr/>
          <p:nvPr/>
        </p:nvSpPr>
        <p:spPr>
          <a:xfrm>
            <a:off x="7263547" y="4854565"/>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4</a:t>
            </a:r>
          </a:p>
        </p:txBody>
      </p:sp>
      <p:pic>
        <p:nvPicPr>
          <p:cNvPr id="1032" name="Picture 8" descr="Handmade Paper Mache Dinosaur Schoolcone 'Schultüte' | Bored Panda">
            <a:extLst>
              <a:ext uri="{FF2B5EF4-FFF2-40B4-BE49-F238E27FC236}">
                <a16:creationId xmlns:a16="http://schemas.microsoft.com/office/drawing/2014/main" id="{9E31BC36-72F4-7B95-0BF5-072E81B5FE8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1310"/>
          <a:stretch/>
        </p:blipFill>
        <p:spPr bwMode="auto">
          <a:xfrm>
            <a:off x="9812541" y="4949825"/>
            <a:ext cx="1437692" cy="1543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al 12">
            <a:extLst>
              <a:ext uri="{FF2B5EF4-FFF2-40B4-BE49-F238E27FC236}">
                <a16:creationId xmlns:a16="http://schemas.microsoft.com/office/drawing/2014/main" id="{D2FE2091-644B-43AA-7F8B-6BDC136F301C}"/>
              </a:ext>
            </a:extLst>
          </p:cNvPr>
          <p:cNvSpPr/>
          <p:nvPr/>
        </p:nvSpPr>
        <p:spPr>
          <a:xfrm>
            <a:off x="9492543" y="5057798"/>
            <a:ext cx="387148" cy="4152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t>6</a:t>
            </a:r>
          </a:p>
        </p:txBody>
      </p:sp>
    </p:spTree>
    <p:extLst>
      <p:ext uri="{BB962C8B-B14F-4D97-AF65-F5344CB8AC3E}">
        <p14:creationId xmlns:p14="http://schemas.microsoft.com/office/powerpoint/2010/main" val="265531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467475"/>
            <a:ext cx="4329701" cy="1325563"/>
          </a:xfrm>
        </p:spPr>
        <p:txBody>
          <a:bodyPr/>
          <a:lstStyle/>
          <a:p>
            <a:r>
              <a:rPr lang="nl-NL" dirty="0"/>
              <a:t>DINOSAURUSSEN</a:t>
            </a:r>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10118" y="2270930"/>
            <a:ext cx="10031859" cy="4119595"/>
          </a:xfrm>
        </p:spPr>
        <p:txBody>
          <a:bodyPr>
            <a:normAutofit/>
          </a:bodyPr>
          <a:lstStyle/>
          <a:p>
            <a:pPr marL="0" indent="0">
              <a:buNone/>
            </a:pPr>
            <a:r>
              <a:rPr lang="nl-NL" sz="1800" dirty="0">
                <a:solidFill>
                  <a:srgbClr val="000000"/>
                </a:solidFill>
                <a:effectLst/>
                <a:latin typeface="Verdana" panose="020B0604030504040204" pitchFamily="34" charset="0"/>
                <a:ea typeface="Verdana" panose="020B0604030504040204" pitchFamily="34" charset="0"/>
              </a:rPr>
              <a:t>In dit project ga je van alles leren over dinosaurussen</a:t>
            </a:r>
          </a:p>
          <a:p>
            <a:pPr marL="0" indent="0">
              <a:buNone/>
            </a:pPr>
            <a:endParaRPr lang="nl-NL" sz="1800" dirty="0">
              <a:solidFill>
                <a:srgbClr val="000000"/>
              </a:solidFill>
              <a:latin typeface="Verdana" panose="020B0604030504040204" pitchFamily="34" charset="0"/>
              <a:ea typeface="Verdana" panose="020B0604030504040204" pitchFamily="34" charset="0"/>
            </a:endParaRPr>
          </a:p>
          <a:p>
            <a:pPr marL="0" indent="0">
              <a:buNone/>
            </a:pPr>
            <a:r>
              <a:rPr lang="nl-NL" sz="1800" dirty="0">
                <a:solidFill>
                  <a:srgbClr val="000000"/>
                </a:solidFill>
                <a:effectLst/>
                <a:latin typeface="Verdana" panose="020B0604030504040204" pitchFamily="34" charset="0"/>
                <a:ea typeface="Verdana" panose="020B0604030504040204" pitchFamily="34" charset="0"/>
              </a:rPr>
              <a:t>Je gaat….</a:t>
            </a:r>
          </a:p>
          <a:p>
            <a:pPr marL="342900" indent="-342900">
              <a:buFont typeface="+mj-lt"/>
              <a:buAutoNum type="arabicPeriod"/>
            </a:pPr>
            <a:r>
              <a:rPr lang="nl-NL" sz="1800" dirty="0">
                <a:solidFill>
                  <a:srgbClr val="000000"/>
                </a:solidFill>
                <a:latin typeface="Verdana" panose="020B0604030504040204" pitchFamily="34" charset="0"/>
                <a:ea typeface="Verdana" panose="020B0604030504040204" pitchFamily="34" charset="0"/>
              </a:rPr>
              <a:t>op zoek naar informatie</a:t>
            </a:r>
          </a:p>
          <a:p>
            <a:pPr marL="342900" indent="-342900">
              <a:buFont typeface="+mj-lt"/>
              <a:buAutoNum type="arabicPeriod"/>
            </a:pPr>
            <a:endParaRPr lang="nl-NL" sz="1800" dirty="0">
              <a:solidFill>
                <a:srgbClr val="000000"/>
              </a:solidFill>
              <a:latin typeface="Verdana" panose="020B0604030504040204" pitchFamily="34" charset="0"/>
              <a:ea typeface="Verdana" panose="020B0604030504040204" pitchFamily="34" charset="0"/>
            </a:endParaRPr>
          </a:p>
          <a:p>
            <a:pPr marL="342900" indent="-342900">
              <a:buFont typeface="+mj-lt"/>
              <a:buAutoNum type="arabicPeriod"/>
            </a:pPr>
            <a:r>
              <a:rPr lang="nl-NL" sz="1800" dirty="0">
                <a:solidFill>
                  <a:srgbClr val="000000"/>
                </a:solidFill>
                <a:latin typeface="Verdana" panose="020B0604030504040204" pitchFamily="34" charset="0"/>
                <a:ea typeface="Verdana" panose="020B0604030504040204" pitchFamily="34" charset="0"/>
              </a:rPr>
              <a:t>zelf een fossiel van een dinoskelet maken (Klei in deeg)</a:t>
            </a:r>
          </a:p>
          <a:p>
            <a:pPr lvl="1"/>
            <a:r>
              <a:rPr lang="nl-NL" sz="1800" dirty="0">
                <a:solidFill>
                  <a:srgbClr val="000000"/>
                </a:solidFill>
                <a:latin typeface="Verdana" panose="020B0604030504040204" pitchFamily="34" charset="0"/>
                <a:ea typeface="Verdana" panose="020B0604030504040204" pitchFamily="34" charset="0"/>
              </a:rPr>
              <a:t>Gebruik daarbij de gevonden informatie</a:t>
            </a:r>
          </a:p>
          <a:p>
            <a:pPr marL="800100" lvl="1" indent="-342900">
              <a:buFont typeface="+mj-lt"/>
              <a:buAutoNum type="arabicPeriod"/>
            </a:pPr>
            <a:endParaRPr lang="nl-NL" sz="1800" dirty="0">
              <a:solidFill>
                <a:srgbClr val="000000"/>
              </a:solidFill>
              <a:latin typeface="Verdana" panose="020B0604030504040204" pitchFamily="34" charset="0"/>
              <a:ea typeface="Verdana" panose="020B0604030504040204" pitchFamily="34" charset="0"/>
            </a:endParaRPr>
          </a:p>
          <a:p>
            <a:pPr marL="342900" indent="-342900">
              <a:buFont typeface="+mj-lt"/>
              <a:buAutoNum type="arabicPeriod"/>
            </a:pPr>
            <a:r>
              <a:rPr lang="nl-NL" sz="1800" dirty="0">
                <a:solidFill>
                  <a:srgbClr val="000000"/>
                </a:solidFill>
                <a:latin typeface="Verdana" panose="020B0604030504040204" pitchFamily="34" charset="0"/>
                <a:ea typeface="Verdana" panose="020B0604030504040204" pitchFamily="34" charset="0"/>
              </a:rPr>
              <a:t>een eigen dino ontwerpen (papier-maché)</a:t>
            </a:r>
          </a:p>
          <a:p>
            <a:pPr lvl="1"/>
            <a:r>
              <a:rPr lang="nl-NL" sz="1800" dirty="0">
                <a:solidFill>
                  <a:srgbClr val="000000"/>
                </a:solidFill>
                <a:latin typeface="Verdana" panose="020B0604030504040204" pitchFamily="34" charset="0"/>
                <a:ea typeface="Verdana" panose="020B0604030504040204" pitchFamily="34" charset="0"/>
              </a:rPr>
              <a:t>Gebruik daarbij de gevonden informatie</a:t>
            </a: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499" y="192705"/>
            <a:ext cx="7016558" cy="1640120"/>
          </a:xfrm>
          <a:prstGeom prst="rect">
            <a:avLst/>
          </a:prstGeom>
        </p:spPr>
      </p:pic>
      <p:sp>
        <p:nvSpPr>
          <p:cNvPr id="5" name="Tijdelijke aanduiding voor dianummer 4">
            <a:extLst>
              <a:ext uri="{FF2B5EF4-FFF2-40B4-BE49-F238E27FC236}">
                <a16:creationId xmlns:a16="http://schemas.microsoft.com/office/drawing/2014/main" id="{C89466EF-1C79-3B10-05CC-440B534F565F}"/>
              </a:ext>
            </a:extLst>
          </p:cNvPr>
          <p:cNvSpPr>
            <a:spLocks noGrp="1"/>
          </p:cNvSpPr>
          <p:nvPr>
            <p:ph type="sldNum" sz="quarter" idx="12"/>
          </p:nvPr>
        </p:nvSpPr>
        <p:spPr/>
        <p:txBody>
          <a:bodyPr/>
          <a:lstStyle/>
          <a:p>
            <a:fld id="{CBAB9D2F-9232-4186-A55F-C12A079E5BF1}" type="slidenum">
              <a:rPr lang="nl-NL" smtClean="0"/>
              <a:t>2</a:t>
            </a:fld>
            <a:endParaRPr lang="nl-NL"/>
          </a:p>
        </p:txBody>
      </p:sp>
    </p:spTree>
    <p:extLst>
      <p:ext uri="{BB962C8B-B14F-4D97-AF65-F5344CB8AC3E}">
        <p14:creationId xmlns:p14="http://schemas.microsoft.com/office/powerpoint/2010/main" val="361263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ZOEK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585628" y="1469204"/>
            <a:ext cx="11394040" cy="5388796"/>
          </a:xfrm>
        </p:spPr>
        <p:txBody>
          <a:bodyPr numCol="2">
            <a:normAutofit/>
          </a:bodyPr>
          <a:lstStyle/>
          <a:p>
            <a:pPr marL="342900" lvl="0" indent="-342900">
              <a:lnSpc>
                <a:spcPct val="115000"/>
              </a:lnSpc>
              <a:spcAft>
                <a:spcPts val="1000"/>
              </a:spcAft>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Wat betekent dinosaurus </a:t>
            </a:r>
            <a:endParaRPr lang="nl-NL" sz="24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De ontdekking van dino: </a:t>
            </a:r>
          </a:p>
          <a:p>
            <a:pPr lvl="1">
              <a:lnSpc>
                <a:spcPct val="115000"/>
              </a:lnSpc>
            </a:pPr>
            <a:r>
              <a:rPr lang="nl-BE" dirty="0">
                <a:latin typeface="Verdana" panose="020B0604030504040204" pitchFamily="34" charset="0"/>
                <a:ea typeface="Verdana" panose="020B0604030504040204" pitchFamily="34" charset="0"/>
                <a:cs typeface="Times New Roman" panose="02020603050405020304" pitchFamily="18" charset="0"/>
              </a:rPr>
              <a:t>W</a:t>
            </a:r>
            <a:r>
              <a:rPr lang="nl-BE" dirty="0">
                <a:effectLst/>
                <a:latin typeface="Verdana" panose="020B0604030504040204" pitchFamily="34" charset="0"/>
                <a:ea typeface="Verdana" panose="020B0604030504040204" pitchFamily="34" charset="0"/>
                <a:cs typeface="Times New Roman" panose="02020603050405020304" pitchFamily="18" charset="0"/>
              </a:rPr>
              <a:t>anneer leefden ze?</a:t>
            </a:r>
            <a:endParaRPr lang="nl-NL" dirty="0">
              <a:effectLst/>
              <a:latin typeface="Verdana" panose="020B0604030504040204" pitchFamily="34" charset="0"/>
              <a:ea typeface="Verdana" panose="020B0604030504040204" pitchFamily="34" charset="0"/>
              <a:cs typeface="Times New Roman" panose="02020603050405020304" pitchFamily="18" charset="0"/>
            </a:endParaRPr>
          </a:p>
          <a:p>
            <a:pPr lvl="1">
              <a:lnSpc>
                <a:spcPct val="115000"/>
              </a:lnSpc>
            </a:pPr>
            <a:r>
              <a:rPr lang="nl-NL" dirty="0">
                <a:latin typeface="Verdana" panose="020B0604030504040204" pitchFamily="34" charset="0"/>
                <a:ea typeface="Verdana" panose="020B0604030504040204" pitchFamily="34" charset="0"/>
                <a:cs typeface="Times New Roman" panose="02020603050405020304" pitchFamily="18" charset="0"/>
              </a:rPr>
              <a:t>Hoe werden ze ontdekt?</a:t>
            </a:r>
            <a:endParaRPr lang="nl-NL"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Soorten dinosaurussen </a:t>
            </a:r>
          </a:p>
          <a:p>
            <a:pPr lvl="1">
              <a:lnSpc>
                <a:spcPct val="115000"/>
              </a:lnSpc>
              <a:spcAft>
                <a:spcPts val="1000"/>
              </a:spcAft>
            </a:pPr>
            <a:r>
              <a:rPr lang="nl-BE" dirty="0">
                <a:effectLst/>
                <a:latin typeface="Verdana" panose="020B0604030504040204" pitchFamily="34" charset="0"/>
                <a:ea typeface="Verdana" panose="020B0604030504040204" pitchFamily="34" charset="0"/>
                <a:cs typeface="Times New Roman" panose="02020603050405020304" pitchFamily="18" charset="0"/>
              </a:rPr>
              <a:t>Welke soorten zijn er?</a:t>
            </a:r>
          </a:p>
          <a:p>
            <a:pPr lvl="1">
              <a:lnSpc>
                <a:spcPct val="115000"/>
              </a:lnSpc>
              <a:spcAft>
                <a:spcPts val="1000"/>
              </a:spcAft>
            </a:pPr>
            <a:r>
              <a:rPr lang="nl-BE" dirty="0">
                <a:latin typeface="Verdana" panose="020B0604030504040204" pitchFamily="34" charset="0"/>
                <a:ea typeface="Verdana" panose="020B0604030504040204" pitchFamily="34" charset="0"/>
                <a:cs typeface="Times New Roman" panose="02020603050405020304" pitchFamily="18" charset="0"/>
              </a:rPr>
              <a:t>Hoe krijgen ze hun naam?</a:t>
            </a:r>
            <a:endParaRPr lang="nl-BE" dirty="0">
              <a:effectLst/>
              <a:latin typeface="Verdana" panose="020B0604030504040204" pitchFamily="34" charset="0"/>
              <a:ea typeface="Verdana" panose="020B0604030504040204" pitchFamily="34" charset="0"/>
              <a:cs typeface="Times New Roman" panose="02020603050405020304" pitchFamily="18" charset="0"/>
            </a:endParaRPr>
          </a:p>
          <a:p>
            <a:pPr lvl="1">
              <a:lnSpc>
                <a:spcPct val="115000"/>
              </a:lnSpc>
              <a:spcAft>
                <a:spcPts val="1000"/>
              </a:spcAft>
            </a:pPr>
            <a:r>
              <a:rPr lang="nl-BE" dirty="0">
                <a:latin typeface="Verdana" panose="020B0604030504040204" pitchFamily="34" charset="0"/>
                <a:ea typeface="Verdana" panose="020B0604030504040204" pitchFamily="34" charset="0"/>
                <a:cs typeface="Times New Roman" panose="02020603050405020304" pitchFamily="18" charset="0"/>
              </a:rPr>
              <a:t>Hoe zien ze eruit? </a:t>
            </a:r>
          </a:p>
          <a:p>
            <a:pPr marL="457200" lvl="1" indent="0">
              <a:lnSpc>
                <a:spcPct val="115000"/>
              </a:lnSpc>
              <a:spcAft>
                <a:spcPts val="1000"/>
              </a:spcAft>
              <a:buNone/>
            </a:pPr>
            <a:r>
              <a:rPr lang="nl-BE" dirty="0">
                <a:latin typeface="Verdana" panose="020B0604030504040204" pitchFamily="34" charset="0"/>
                <a:ea typeface="Verdana" panose="020B0604030504040204" pitchFamily="34" charset="0"/>
                <a:cs typeface="Times New Roman" panose="02020603050405020304" pitchFamily="18" charset="0"/>
              </a:rPr>
              <a:t>Grootte, huid, kleur, ......</a:t>
            </a:r>
            <a:endParaRPr lang="nl-NL"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Over planten- en vleeseters</a:t>
            </a:r>
          </a:p>
          <a:p>
            <a:pPr lvl="1">
              <a:lnSpc>
                <a:spcPct val="115000"/>
              </a:lnSpc>
              <a:spcAft>
                <a:spcPts val="1000"/>
              </a:spcAft>
            </a:pPr>
            <a:r>
              <a:rPr lang="nl-NL" dirty="0">
                <a:effectLst/>
                <a:latin typeface="Verdana" panose="020B0604030504040204" pitchFamily="34" charset="0"/>
                <a:ea typeface="Verdana" panose="020B0604030504040204" pitchFamily="34" charset="0"/>
                <a:cs typeface="Times New Roman" panose="02020603050405020304" pitchFamily="18" charset="0"/>
              </a:rPr>
              <a:t>Wat zijn de verschillen</a:t>
            </a:r>
          </a:p>
          <a:p>
            <a:pPr marL="342900" lvl="0" indent="-342900">
              <a:lnSpc>
                <a:spcPct val="115000"/>
              </a:lnSpc>
              <a:spcAft>
                <a:spcPts val="1000"/>
              </a:spcAft>
              <a:buFont typeface="+mj-lt"/>
              <a:buAutoNum type="arabicPeriod"/>
            </a:pPr>
            <a:r>
              <a:rPr lang="nl-BE" sz="2400" dirty="0">
                <a:effectLst/>
                <a:latin typeface="Verdana" panose="020B0604030504040204" pitchFamily="34" charset="0"/>
                <a:ea typeface="Verdana" panose="020B0604030504040204" pitchFamily="34" charset="0"/>
                <a:cs typeface="Times New Roman" panose="02020603050405020304" pitchFamily="18" charset="0"/>
              </a:rPr>
              <a:t>Over de voortplanting</a:t>
            </a:r>
          </a:p>
          <a:p>
            <a:pPr marL="342900" lvl="0" indent="-342900">
              <a:lnSpc>
                <a:spcPct val="115000"/>
              </a:lnSpc>
              <a:spcAft>
                <a:spcPts val="1000"/>
              </a:spcAft>
              <a:buFont typeface="+mj-lt"/>
              <a:buAutoNum type="arabicPeriod"/>
            </a:pPr>
            <a:r>
              <a:rPr lang="nl-NL" sz="2400" dirty="0">
                <a:effectLst/>
                <a:latin typeface="Verdana" panose="020B0604030504040204" pitchFamily="34" charset="0"/>
                <a:ea typeface="Verdana" panose="020B0604030504040204" pitchFamily="34" charset="0"/>
              </a:rPr>
              <a:t>Iets anders dat je te weten bent gekomen</a:t>
            </a:r>
          </a:p>
          <a:p>
            <a:endParaRPr lang="nl-NL" sz="3200" dirty="0"/>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187" y="5067272"/>
            <a:ext cx="5414480" cy="1265634"/>
          </a:xfrm>
          <a:prstGeom prst="rect">
            <a:avLst/>
          </a:prstGeom>
        </p:spPr>
      </p:pic>
      <p:sp>
        <p:nvSpPr>
          <p:cNvPr id="5" name="Tijdelijke aanduiding voor dianummer 4">
            <a:extLst>
              <a:ext uri="{FF2B5EF4-FFF2-40B4-BE49-F238E27FC236}">
                <a16:creationId xmlns:a16="http://schemas.microsoft.com/office/drawing/2014/main" id="{CC2452F2-C0E9-478F-8E6D-C25F7458E6F6}"/>
              </a:ext>
            </a:extLst>
          </p:cNvPr>
          <p:cNvSpPr>
            <a:spLocks noGrp="1"/>
          </p:cNvSpPr>
          <p:nvPr>
            <p:ph type="sldNum" sz="quarter" idx="12"/>
          </p:nvPr>
        </p:nvSpPr>
        <p:spPr/>
        <p:txBody>
          <a:bodyPr/>
          <a:lstStyle/>
          <a:p>
            <a:fld id="{CBAB9D2F-9232-4186-A55F-C12A079E5BF1}" type="slidenum">
              <a:rPr lang="nl-NL" smtClean="0"/>
              <a:t>3</a:t>
            </a:fld>
            <a:endParaRPr lang="nl-NL"/>
          </a:p>
        </p:txBody>
      </p:sp>
    </p:spTree>
    <p:extLst>
      <p:ext uri="{BB962C8B-B14F-4D97-AF65-F5344CB8AC3E}">
        <p14:creationId xmlns:p14="http://schemas.microsoft.com/office/powerpoint/2010/main" val="323675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5116960" cy="4577137"/>
          </a:xfrm>
          <a:ln>
            <a:solidFill>
              <a:schemeClr val="tx1">
                <a:lumMod val="95000"/>
                <a:lumOff val="5000"/>
              </a:schemeClr>
            </a:solidFill>
          </a:ln>
        </p:spPr>
        <p:txBody>
          <a:bodyPr numCol="1">
            <a:normAutofit/>
          </a:bodyPr>
          <a:lstStyle/>
          <a:p>
            <a:pPr marL="342900" lvl="0" indent="-342900">
              <a:lnSpc>
                <a:spcPct val="115000"/>
              </a:lnSpc>
              <a:spcAft>
                <a:spcPts val="1000"/>
              </a:spcAft>
              <a:buFont typeface="+mj-lt"/>
              <a:buAutoNum type="arabicPeriod"/>
            </a:pPr>
            <a:r>
              <a:rPr lang="nl-BE" sz="2600" dirty="0">
                <a:effectLst/>
                <a:latin typeface="Verdana" panose="020B0604030504040204" pitchFamily="34" charset="0"/>
                <a:ea typeface="Verdana" panose="020B0604030504040204" pitchFamily="34" charset="0"/>
                <a:cs typeface="Times New Roman" panose="02020603050405020304" pitchFamily="18" charset="0"/>
              </a:rPr>
              <a:t>Wat betekent dinosaurus </a:t>
            </a:r>
            <a:endParaRPr lang="nl-NL" sz="26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nl-NL" sz="3600" dirty="0"/>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4</a:t>
            </a:fld>
            <a:endParaRPr lang="nl-NL"/>
          </a:p>
        </p:txBody>
      </p:sp>
      <p:sp>
        <p:nvSpPr>
          <p:cNvPr id="6" name="Tijdelijke aanduiding voor inhoud 2">
            <a:extLst>
              <a:ext uri="{FF2B5EF4-FFF2-40B4-BE49-F238E27FC236}">
                <a16:creationId xmlns:a16="http://schemas.microsoft.com/office/drawing/2014/main" id="{3B0AAECD-2F2C-12AE-CDE3-1E57914852F9}"/>
              </a:ext>
            </a:extLst>
          </p:cNvPr>
          <p:cNvSpPr txBox="1">
            <a:spLocks/>
          </p:cNvSpPr>
          <p:nvPr/>
        </p:nvSpPr>
        <p:spPr>
          <a:xfrm>
            <a:off x="6167917" y="1779214"/>
            <a:ext cx="5400783" cy="4597684"/>
          </a:xfrm>
          <a:prstGeom prst="rect">
            <a:avLst/>
          </a:prstGeom>
          <a:ln>
            <a:solidFill>
              <a:schemeClr val="tx1">
                <a:lumMod val="95000"/>
                <a:lumOff val="5000"/>
              </a:schemeClr>
            </a:solidFill>
          </a:ln>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15000"/>
              </a:lnSpc>
              <a:buFont typeface="+mj-lt"/>
              <a:buAutoNum type="arabicPeriod" startAt="2"/>
            </a:pPr>
            <a:r>
              <a:rPr lang="nl-BE" sz="2600" dirty="0">
                <a:latin typeface="Verdana" panose="020B0604030504040204" pitchFamily="34" charset="0"/>
                <a:ea typeface="Verdana" panose="020B0604030504040204" pitchFamily="34" charset="0"/>
                <a:cs typeface="Times New Roman" panose="02020603050405020304" pitchFamily="18" charset="0"/>
              </a:rPr>
              <a:t>De ontdekking van dino: </a:t>
            </a:r>
          </a:p>
          <a:p>
            <a:pPr lvl="1">
              <a:lnSpc>
                <a:spcPct val="115000"/>
              </a:lnSpc>
            </a:pPr>
            <a:r>
              <a:rPr lang="nl-BE" sz="2600" dirty="0">
                <a:latin typeface="Verdana" panose="020B0604030504040204" pitchFamily="34" charset="0"/>
                <a:ea typeface="Verdana" panose="020B0604030504040204" pitchFamily="34" charset="0"/>
                <a:cs typeface="Times New Roman" panose="02020603050405020304" pitchFamily="18" charset="0"/>
              </a:rPr>
              <a:t>Wanneer leefden ze?</a:t>
            </a:r>
            <a:endParaRPr lang="nl-NL" sz="2600" dirty="0">
              <a:latin typeface="Verdana" panose="020B0604030504040204" pitchFamily="34" charset="0"/>
              <a:ea typeface="Verdana" panose="020B0604030504040204" pitchFamily="34" charset="0"/>
              <a:cs typeface="Times New Roman" panose="02020603050405020304" pitchFamily="18" charset="0"/>
            </a:endParaRPr>
          </a:p>
          <a:p>
            <a:pPr lvl="1">
              <a:lnSpc>
                <a:spcPct val="115000"/>
              </a:lnSpc>
            </a:pPr>
            <a:r>
              <a:rPr lang="nl-NL" sz="2600" dirty="0">
                <a:latin typeface="Verdana" panose="020B0604030504040204" pitchFamily="34" charset="0"/>
                <a:ea typeface="Verdana" panose="020B0604030504040204" pitchFamily="34" charset="0"/>
                <a:cs typeface="Times New Roman" panose="02020603050405020304" pitchFamily="18" charset="0"/>
              </a:rPr>
              <a:t>Hoe werden ze ontdekt?</a:t>
            </a:r>
          </a:p>
          <a:p>
            <a:pPr marL="0" indent="0">
              <a:buFont typeface="Arial" panose="020B0604020202020204" pitchFamily="34" charset="0"/>
              <a:buNone/>
            </a:pPr>
            <a:endParaRPr lang="nl-NL" sz="3600" dirty="0"/>
          </a:p>
        </p:txBody>
      </p:sp>
    </p:spTree>
    <p:extLst>
      <p:ext uri="{BB962C8B-B14F-4D97-AF65-F5344CB8AC3E}">
        <p14:creationId xmlns:p14="http://schemas.microsoft.com/office/powerpoint/2010/main" val="309224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5B750-7867-DDEA-BB60-415CFDEA5216}"/>
              </a:ext>
            </a:extLst>
          </p:cNvPr>
          <p:cNvSpPr>
            <a:spLocks noGrp="1"/>
          </p:cNvSpPr>
          <p:nvPr>
            <p:ph type="title"/>
          </p:nvPr>
        </p:nvSpPr>
        <p:spPr>
          <a:xfrm>
            <a:off x="910118" y="739543"/>
            <a:ext cx="10062682" cy="1325563"/>
          </a:xfrm>
        </p:spPr>
        <p:txBody>
          <a:bodyPr>
            <a:normAutofit/>
          </a:bodyPr>
          <a:lstStyle/>
          <a:p>
            <a:r>
              <a:rPr lang="nl-NL" dirty="0"/>
              <a:t>DINOSAURUSSEN: INFORMATIE</a:t>
            </a:r>
            <a:br>
              <a:rPr lang="nl-NL" dirty="0"/>
            </a:br>
            <a:endParaRPr lang="nl-NL" dirty="0"/>
          </a:p>
        </p:txBody>
      </p:sp>
      <p:sp>
        <p:nvSpPr>
          <p:cNvPr id="3" name="Tijdelijke aanduiding voor inhoud 2">
            <a:extLst>
              <a:ext uri="{FF2B5EF4-FFF2-40B4-BE49-F238E27FC236}">
                <a16:creationId xmlns:a16="http://schemas.microsoft.com/office/drawing/2014/main" id="{081707D6-2A9C-3A79-C142-54B97C1B3C4B}"/>
              </a:ext>
            </a:extLst>
          </p:cNvPr>
          <p:cNvSpPr>
            <a:spLocks noGrp="1"/>
          </p:cNvSpPr>
          <p:nvPr>
            <p:ph idx="1"/>
          </p:nvPr>
        </p:nvSpPr>
        <p:spPr>
          <a:xfrm>
            <a:off x="907123" y="1779213"/>
            <a:ext cx="10230064" cy="4577137"/>
          </a:xfrm>
          <a:ln>
            <a:solidFill>
              <a:schemeClr val="tx1">
                <a:lumMod val="95000"/>
                <a:lumOff val="5000"/>
              </a:schemeClr>
            </a:solidFill>
          </a:ln>
        </p:spPr>
        <p:txBody>
          <a:bodyPr numCol="1">
            <a:normAutofit/>
          </a:bodyPr>
          <a:lstStyle/>
          <a:p>
            <a:pPr marL="514350" lvl="0" indent="-514350">
              <a:lnSpc>
                <a:spcPct val="115000"/>
              </a:lnSpc>
              <a:spcAft>
                <a:spcPts val="1000"/>
              </a:spcAft>
              <a:buFont typeface="+mj-lt"/>
              <a:buAutoNum type="arabicPeriod" startAt="3"/>
            </a:pPr>
            <a:r>
              <a:rPr lang="nl-BE" sz="2600" dirty="0">
                <a:effectLst/>
                <a:latin typeface="Verdana" panose="020B0604030504040204" pitchFamily="34" charset="0"/>
                <a:ea typeface="Verdana" panose="020B0604030504040204" pitchFamily="34" charset="0"/>
                <a:cs typeface="Times New Roman" panose="02020603050405020304" pitchFamily="18" charset="0"/>
              </a:rPr>
              <a:t>Soorten dinosaurussen: </a:t>
            </a:r>
            <a:r>
              <a:rPr lang="nl-BE" dirty="0">
                <a:effectLst/>
                <a:latin typeface="Verdana" panose="020B0604030504040204" pitchFamily="34" charset="0"/>
                <a:ea typeface="Verdana" panose="020B0604030504040204" pitchFamily="34" charset="0"/>
                <a:cs typeface="Times New Roman" panose="02020603050405020304" pitchFamily="18" charset="0"/>
              </a:rPr>
              <a:t>Welke soorten zijn er? Hoe krijgen ze hun naam? En h</a:t>
            </a:r>
            <a:r>
              <a:rPr lang="nl-BE" dirty="0">
                <a:latin typeface="Verdana" panose="020B0604030504040204" pitchFamily="34" charset="0"/>
                <a:ea typeface="Verdana" panose="020B0604030504040204" pitchFamily="34" charset="0"/>
                <a:cs typeface="Times New Roman" panose="02020603050405020304" pitchFamily="18" charset="0"/>
              </a:rPr>
              <a:t>oe zien ze eruit: Grootte, huid, kleur, ......</a:t>
            </a:r>
            <a:endParaRPr lang="nl-NL"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7" name="Afbeelding 6">
            <a:extLst>
              <a:ext uri="{FF2B5EF4-FFF2-40B4-BE49-F238E27FC236}">
                <a16:creationId xmlns:a16="http://schemas.microsoft.com/office/drawing/2014/main" id="{88C529CF-101E-E21D-1ED0-E32DA1DB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142" y="523787"/>
            <a:ext cx="3452116" cy="806932"/>
          </a:xfrm>
          <a:prstGeom prst="rect">
            <a:avLst/>
          </a:prstGeom>
        </p:spPr>
      </p:pic>
      <p:sp>
        <p:nvSpPr>
          <p:cNvPr id="5" name="Tijdelijke aanduiding voor dianummer 4">
            <a:extLst>
              <a:ext uri="{FF2B5EF4-FFF2-40B4-BE49-F238E27FC236}">
                <a16:creationId xmlns:a16="http://schemas.microsoft.com/office/drawing/2014/main" id="{8E8FA9C8-BBD2-AC8D-31E2-091D60B49B1A}"/>
              </a:ext>
            </a:extLst>
          </p:cNvPr>
          <p:cNvSpPr>
            <a:spLocks noGrp="1"/>
          </p:cNvSpPr>
          <p:nvPr>
            <p:ph type="sldNum" sz="quarter" idx="12"/>
          </p:nvPr>
        </p:nvSpPr>
        <p:spPr/>
        <p:txBody>
          <a:bodyPr/>
          <a:lstStyle/>
          <a:p>
            <a:fld id="{CBAB9D2F-9232-4186-A55F-C12A079E5BF1}" type="slidenum">
              <a:rPr lang="nl-NL" smtClean="0"/>
              <a:t>5</a:t>
            </a:fld>
            <a:endParaRPr lang="nl-NL"/>
          </a:p>
        </p:txBody>
      </p:sp>
    </p:spTree>
    <p:extLst>
      <p:ext uri="{BB962C8B-B14F-4D97-AF65-F5344CB8AC3E}">
        <p14:creationId xmlns:p14="http://schemas.microsoft.com/office/powerpoint/2010/main" val="230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B3805-3719-E3AB-149B-81AAF1CB0D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8D2949-2FF0-9435-2E16-545CB060E7AD}"/>
              </a:ext>
            </a:extLst>
          </p:cNvPr>
          <p:cNvSpPr>
            <a:spLocks noGrp="1"/>
          </p:cNvSpPr>
          <p:nvPr>
            <p:ph type="title"/>
          </p:nvPr>
        </p:nvSpPr>
        <p:spPr>
          <a:xfrm>
            <a:off x="886575" y="435224"/>
            <a:ext cx="10062682" cy="387032"/>
          </a:xfrm>
        </p:spPr>
        <p:txBody>
          <a:bodyPr>
            <a:noAutofit/>
          </a:bodyPr>
          <a:lstStyle/>
          <a:p>
            <a:r>
              <a:rPr lang="nl-NL" sz="3200" dirty="0"/>
              <a:t>DINOSAURUSSEN: SOORTEN</a:t>
            </a:r>
            <a:br>
              <a:rPr lang="nl-NL" sz="3200" dirty="0"/>
            </a:br>
            <a:endParaRPr lang="nl-NL" sz="3200" dirty="0"/>
          </a:p>
        </p:txBody>
      </p:sp>
      <p:sp>
        <p:nvSpPr>
          <p:cNvPr id="5" name="Tijdelijke aanduiding voor dianummer 4">
            <a:extLst>
              <a:ext uri="{FF2B5EF4-FFF2-40B4-BE49-F238E27FC236}">
                <a16:creationId xmlns:a16="http://schemas.microsoft.com/office/drawing/2014/main" id="{CD0D9833-5AB3-74AB-4B04-0724FCA4092E}"/>
              </a:ext>
            </a:extLst>
          </p:cNvPr>
          <p:cNvSpPr>
            <a:spLocks noGrp="1"/>
          </p:cNvSpPr>
          <p:nvPr>
            <p:ph type="sldNum" sz="quarter" idx="12"/>
          </p:nvPr>
        </p:nvSpPr>
        <p:spPr/>
        <p:txBody>
          <a:bodyPr/>
          <a:lstStyle/>
          <a:p>
            <a:fld id="{CBAB9D2F-9232-4186-A55F-C12A079E5BF1}" type="slidenum">
              <a:rPr lang="nl-NL" smtClean="0"/>
              <a:t>6</a:t>
            </a:fld>
            <a:endParaRPr lang="nl-NL"/>
          </a:p>
        </p:txBody>
      </p:sp>
      <p:pic>
        <p:nvPicPr>
          <p:cNvPr id="2050" name="Picture 2">
            <a:extLst>
              <a:ext uri="{FF2B5EF4-FFF2-40B4-BE49-F238E27FC236}">
                <a16:creationId xmlns:a16="http://schemas.microsoft.com/office/drawing/2014/main" id="{4B18A52B-0E8C-B8C7-79E9-04777E8C1B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753" r="1862" b="512"/>
          <a:stretch/>
        </p:blipFill>
        <p:spPr bwMode="auto">
          <a:xfrm>
            <a:off x="3478659" y="571488"/>
            <a:ext cx="6189324" cy="603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51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ED161-2ACA-357B-7DC4-CC8705C635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BA4F81-7D73-EF63-9746-61C030B36E23}"/>
              </a:ext>
            </a:extLst>
          </p:cNvPr>
          <p:cNvSpPr>
            <a:spLocks noGrp="1"/>
          </p:cNvSpPr>
          <p:nvPr>
            <p:ph type="title"/>
          </p:nvPr>
        </p:nvSpPr>
        <p:spPr>
          <a:xfrm>
            <a:off x="886575" y="435224"/>
            <a:ext cx="10062682" cy="387032"/>
          </a:xfrm>
        </p:spPr>
        <p:txBody>
          <a:bodyPr>
            <a:noAutofit/>
          </a:bodyPr>
          <a:lstStyle/>
          <a:p>
            <a:r>
              <a:rPr lang="nl-NL" sz="3200" dirty="0"/>
              <a:t>DINOSAURUSSEN: SOORTEN</a:t>
            </a:r>
            <a:br>
              <a:rPr lang="nl-NL" sz="3200" dirty="0"/>
            </a:br>
            <a:endParaRPr lang="nl-NL" sz="3200" dirty="0"/>
          </a:p>
        </p:txBody>
      </p:sp>
      <p:sp>
        <p:nvSpPr>
          <p:cNvPr id="3" name="Tijdelijke aanduiding voor inhoud 2">
            <a:extLst>
              <a:ext uri="{FF2B5EF4-FFF2-40B4-BE49-F238E27FC236}">
                <a16:creationId xmlns:a16="http://schemas.microsoft.com/office/drawing/2014/main" id="{DFE5BE3D-360F-A691-6A8E-549FA00096F9}"/>
              </a:ext>
            </a:extLst>
          </p:cNvPr>
          <p:cNvSpPr>
            <a:spLocks noGrp="1"/>
          </p:cNvSpPr>
          <p:nvPr>
            <p:ph idx="1"/>
          </p:nvPr>
        </p:nvSpPr>
        <p:spPr>
          <a:xfrm>
            <a:off x="1378031" y="1734382"/>
            <a:ext cx="9287837" cy="4688394"/>
          </a:xfrm>
          <a:ln>
            <a:noFill/>
          </a:ln>
        </p:spPr>
        <p:txBody>
          <a:bodyPr numCol="1">
            <a:noAutofit/>
          </a:bodyPr>
          <a:lstStyle/>
          <a:p>
            <a:pPr algn="l">
              <a:lnSpc>
                <a:spcPct val="100000"/>
              </a:lnSpc>
              <a:buFont typeface="+mj-lt"/>
              <a:buAutoNum type="arabicPeriod"/>
            </a:pPr>
            <a:r>
              <a:rPr lang="nl-NL" sz="2000" b="0" i="0" dirty="0">
                <a:solidFill>
                  <a:srgbClr val="000000"/>
                </a:solidFill>
                <a:effectLst/>
              </a:rPr>
              <a:t>De </a:t>
            </a:r>
            <a:r>
              <a:rPr lang="nl-NL" sz="2000" b="1" i="0" dirty="0" err="1">
                <a:solidFill>
                  <a:srgbClr val="000000"/>
                </a:solidFill>
                <a:effectLst/>
              </a:rPr>
              <a:t>Saurischia</a:t>
            </a:r>
            <a:r>
              <a:rPr lang="nl-NL" sz="2000" b="0" i="0" dirty="0">
                <a:solidFill>
                  <a:srgbClr val="000000"/>
                </a:solidFill>
                <a:effectLst/>
              </a:rPr>
              <a:t> of de hagedisheupdinosauriërs:  </a:t>
            </a:r>
          </a:p>
          <a:p>
            <a:pPr lvl="1">
              <a:lnSpc>
                <a:spcPct val="100000"/>
              </a:lnSpc>
            </a:pPr>
            <a:r>
              <a:rPr lang="nl-NL" sz="2000" b="0" i="0" dirty="0">
                <a:solidFill>
                  <a:srgbClr val="000000"/>
                </a:solidFill>
                <a:effectLst/>
              </a:rPr>
              <a:t>naar voren stekende schaambeenderen. </a:t>
            </a:r>
          </a:p>
          <a:p>
            <a:pPr lvl="1">
              <a:lnSpc>
                <a:spcPct val="100000"/>
              </a:lnSpc>
            </a:pPr>
            <a:r>
              <a:rPr lang="nl-NL" sz="2000" b="0" i="0" dirty="0">
                <a:solidFill>
                  <a:srgbClr val="000000"/>
                </a:solidFill>
                <a:effectLst/>
              </a:rPr>
              <a:t>licht gebouwde schedels met veel holtes. </a:t>
            </a:r>
          </a:p>
          <a:p>
            <a:pPr marL="457200" indent="-457200">
              <a:lnSpc>
                <a:spcPct val="100000"/>
              </a:lnSpc>
              <a:spcAft>
                <a:spcPts val="1000"/>
              </a:spcAft>
              <a:buFont typeface="+mj-lt"/>
              <a:buAutoNum type="arabicPeriod"/>
            </a:pPr>
            <a:endParaRPr lang="nl-NL" sz="2000" b="0" i="0" dirty="0">
              <a:solidFill>
                <a:srgbClr val="000000"/>
              </a:solidFill>
              <a:effectLst/>
            </a:endParaRPr>
          </a:p>
          <a:p>
            <a:pPr marL="457200" indent="-457200">
              <a:lnSpc>
                <a:spcPct val="100000"/>
              </a:lnSpc>
              <a:spcAft>
                <a:spcPts val="1000"/>
              </a:spcAft>
              <a:buFont typeface="+mj-lt"/>
              <a:buAutoNum type="arabicPeriod"/>
            </a:pPr>
            <a:endParaRPr lang="nl-NL" sz="2000" dirty="0">
              <a:solidFill>
                <a:srgbClr val="000000"/>
              </a:solidFill>
            </a:endParaRPr>
          </a:p>
          <a:p>
            <a:pPr marL="457200" indent="-457200">
              <a:lnSpc>
                <a:spcPct val="100000"/>
              </a:lnSpc>
              <a:spcAft>
                <a:spcPts val="1000"/>
              </a:spcAft>
              <a:buFont typeface="+mj-lt"/>
              <a:buAutoNum type="arabicPeriod"/>
            </a:pPr>
            <a:endParaRPr lang="nl-NL" sz="2000" b="0" i="0" dirty="0">
              <a:solidFill>
                <a:srgbClr val="000000"/>
              </a:solidFill>
              <a:effectLst/>
            </a:endParaRPr>
          </a:p>
          <a:p>
            <a:pPr marL="457200" indent="-457200">
              <a:lnSpc>
                <a:spcPct val="100000"/>
              </a:lnSpc>
              <a:spcBef>
                <a:spcPts val="0"/>
              </a:spcBef>
              <a:buFont typeface="+mj-lt"/>
              <a:buAutoNum type="arabicPeriod"/>
            </a:pPr>
            <a:r>
              <a:rPr lang="nl-NL" sz="2000" b="0" i="0" dirty="0">
                <a:solidFill>
                  <a:srgbClr val="000000"/>
                </a:solidFill>
                <a:effectLst/>
              </a:rPr>
              <a:t>De </a:t>
            </a:r>
            <a:r>
              <a:rPr lang="nl-NL" sz="2000" b="1" i="0" dirty="0" err="1">
                <a:solidFill>
                  <a:srgbClr val="000000"/>
                </a:solidFill>
                <a:effectLst/>
              </a:rPr>
              <a:t>Ornithischia</a:t>
            </a:r>
            <a:r>
              <a:rPr lang="nl-NL" sz="2000" b="0" i="0" dirty="0">
                <a:solidFill>
                  <a:srgbClr val="000000"/>
                </a:solidFill>
                <a:effectLst/>
              </a:rPr>
              <a:t> of de vogelheup-dinosaurussen</a:t>
            </a:r>
          </a:p>
          <a:p>
            <a:pPr lvl="1">
              <a:lnSpc>
                <a:spcPct val="100000"/>
              </a:lnSpc>
              <a:spcBef>
                <a:spcPts val="0"/>
              </a:spcBef>
            </a:pPr>
            <a:r>
              <a:rPr lang="nl-NL" sz="2000" b="0" i="0" dirty="0">
                <a:solidFill>
                  <a:srgbClr val="000000"/>
                </a:solidFill>
                <a:effectLst/>
              </a:rPr>
              <a:t>leefden aan het einde van het Trias tot en met het Krijt (ca. 230-65 miljoen jaar geleden tot aan de meteorietinslag). </a:t>
            </a:r>
          </a:p>
          <a:p>
            <a:pPr lvl="1">
              <a:lnSpc>
                <a:spcPct val="100000"/>
              </a:lnSpc>
              <a:spcBef>
                <a:spcPts val="0"/>
              </a:spcBef>
            </a:pPr>
            <a:r>
              <a:rPr lang="nl-NL" sz="2000" dirty="0">
                <a:solidFill>
                  <a:srgbClr val="000000"/>
                </a:solidFill>
              </a:rPr>
              <a:t>P</a:t>
            </a:r>
            <a:r>
              <a:rPr lang="nl-NL" sz="2000" b="0" i="0" dirty="0">
                <a:solidFill>
                  <a:srgbClr val="000000"/>
                </a:solidFill>
                <a:effectLst/>
              </a:rPr>
              <a:t>lanteneters</a:t>
            </a:r>
            <a:endParaRPr lang="nl-NL" sz="2000" dirty="0">
              <a:solidFill>
                <a:srgbClr val="000000"/>
              </a:solidFill>
            </a:endParaRPr>
          </a:p>
          <a:p>
            <a:pPr lvl="1">
              <a:lnSpc>
                <a:spcPct val="100000"/>
              </a:lnSpc>
              <a:spcBef>
                <a:spcPts val="0"/>
              </a:spcBef>
            </a:pPr>
            <a:r>
              <a:rPr lang="nl-NL" sz="2000" b="0" i="0" dirty="0">
                <a:solidFill>
                  <a:srgbClr val="000000"/>
                </a:solidFill>
                <a:effectLst/>
              </a:rPr>
              <a:t>Hun heup lijkt in bouw o</a:t>
            </a:r>
            <a:r>
              <a:rPr lang="nl-NL" sz="1600" b="0" i="0" dirty="0">
                <a:solidFill>
                  <a:srgbClr val="000000"/>
                </a:solidFill>
                <a:effectLst/>
              </a:rPr>
              <a:t>p </a:t>
            </a:r>
            <a:r>
              <a:rPr lang="nl-NL" sz="2000" b="0" i="0" dirty="0">
                <a:solidFill>
                  <a:srgbClr val="000000"/>
                </a:solidFill>
                <a:effectLst/>
              </a:rPr>
              <a:t>die van vogels: het schaambeen is naar achteren gericht. </a:t>
            </a:r>
          </a:p>
          <a:p>
            <a:pPr marL="514350" lvl="0" indent="-514350">
              <a:lnSpc>
                <a:spcPct val="115000"/>
              </a:lnSpc>
              <a:spcAft>
                <a:spcPts val="1000"/>
              </a:spcAft>
              <a:buFont typeface="+mj-lt"/>
              <a:buAutoNum type="arabicPeriod" startAt="3"/>
            </a:pPr>
            <a:endParaRPr lang="nl-NL" sz="2000" dirty="0">
              <a:effectLst/>
              <a:ea typeface="Verdana" panose="020B0604030504040204" pitchFamily="34" charset="0"/>
              <a:cs typeface="Times New Roman" panose="02020603050405020304" pitchFamily="18" charset="0"/>
            </a:endParaRPr>
          </a:p>
        </p:txBody>
      </p:sp>
      <p:sp>
        <p:nvSpPr>
          <p:cNvPr id="5" name="Tijdelijke aanduiding voor dianummer 4">
            <a:extLst>
              <a:ext uri="{FF2B5EF4-FFF2-40B4-BE49-F238E27FC236}">
                <a16:creationId xmlns:a16="http://schemas.microsoft.com/office/drawing/2014/main" id="{2CC3014B-59FA-388F-C9D3-49955A04D991}"/>
              </a:ext>
            </a:extLst>
          </p:cNvPr>
          <p:cNvSpPr>
            <a:spLocks noGrp="1"/>
          </p:cNvSpPr>
          <p:nvPr>
            <p:ph type="sldNum" sz="quarter" idx="12"/>
          </p:nvPr>
        </p:nvSpPr>
        <p:spPr/>
        <p:txBody>
          <a:bodyPr/>
          <a:lstStyle/>
          <a:p>
            <a:fld id="{CBAB9D2F-9232-4186-A55F-C12A079E5BF1}" type="slidenum">
              <a:rPr lang="nl-NL" smtClean="0"/>
              <a:t>7</a:t>
            </a:fld>
            <a:endParaRPr lang="nl-NL"/>
          </a:p>
        </p:txBody>
      </p:sp>
      <p:pic>
        <p:nvPicPr>
          <p:cNvPr id="2050" name="Picture 2">
            <a:extLst>
              <a:ext uri="{FF2B5EF4-FFF2-40B4-BE49-F238E27FC236}">
                <a16:creationId xmlns:a16="http://schemas.microsoft.com/office/drawing/2014/main" id="{E9DF3589-2999-2672-6AC4-820A4F065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90" r="70280" b="24029"/>
          <a:stretch/>
        </p:blipFill>
        <p:spPr bwMode="auto">
          <a:xfrm>
            <a:off x="36816" y="822256"/>
            <a:ext cx="1651141" cy="35261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Dinosaur Family: An Overview">
            <a:extLst>
              <a:ext uri="{FF2B5EF4-FFF2-40B4-BE49-F238E27FC236}">
                <a16:creationId xmlns:a16="http://schemas.microsoft.com/office/drawing/2014/main" id="{74C36827-77CC-0165-BA71-48F17D3DA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368" y="294962"/>
            <a:ext cx="4941432" cy="25958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rgroßvater” der Dinos entdeckt - Vollständige Skelette von frühem  Sauropoden geben Einblick in Dinosaurier-Entstehung - scinexx.de">
            <a:extLst>
              <a:ext uri="{FF2B5EF4-FFF2-40B4-BE49-F238E27FC236}">
                <a16:creationId xmlns:a16="http://schemas.microsoft.com/office/drawing/2014/main" id="{4E2E3DB9-16A7-70D8-3A58-68B0E1E32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433" y="2890861"/>
            <a:ext cx="2072385" cy="149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30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4DB29-06EE-A12B-2F03-5515E47189FE}"/>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AFA2B79-224B-261A-3D75-C48A81BC4E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254"/>
          <a:stretch/>
        </p:blipFill>
        <p:spPr bwMode="auto">
          <a:xfrm>
            <a:off x="5553762" y="546456"/>
            <a:ext cx="6113675" cy="170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18CDA22-BF79-2CFD-9ACF-5FC9A90B3B53}"/>
              </a:ext>
            </a:extLst>
          </p:cNvPr>
          <p:cNvSpPr>
            <a:spLocks noGrp="1"/>
          </p:cNvSpPr>
          <p:nvPr>
            <p:ph type="title"/>
          </p:nvPr>
        </p:nvSpPr>
        <p:spPr>
          <a:xfrm>
            <a:off x="886575" y="435224"/>
            <a:ext cx="10062682" cy="387032"/>
          </a:xfrm>
        </p:spPr>
        <p:txBody>
          <a:bodyPr>
            <a:noAutofit/>
          </a:bodyPr>
          <a:lstStyle/>
          <a:p>
            <a:r>
              <a:rPr lang="nl-NL" sz="3200" dirty="0"/>
              <a:t>DINOSAURUSSEN: SOORTEN</a:t>
            </a:r>
            <a:br>
              <a:rPr lang="nl-NL" sz="3200" dirty="0"/>
            </a:br>
            <a:endParaRPr lang="nl-NL" sz="3200" dirty="0"/>
          </a:p>
        </p:txBody>
      </p:sp>
      <p:sp>
        <p:nvSpPr>
          <p:cNvPr id="3" name="Tijdelijke aanduiding voor inhoud 2">
            <a:extLst>
              <a:ext uri="{FF2B5EF4-FFF2-40B4-BE49-F238E27FC236}">
                <a16:creationId xmlns:a16="http://schemas.microsoft.com/office/drawing/2014/main" id="{320314DF-2BE3-94B3-63EE-CA50AE407FF5}"/>
              </a:ext>
            </a:extLst>
          </p:cNvPr>
          <p:cNvSpPr>
            <a:spLocks noGrp="1"/>
          </p:cNvSpPr>
          <p:nvPr>
            <p:ph idx="1"/>
          </p:nvPr>
        </p:nvSpPr>
        <p:spPr>
          <a:xfrm>
            <a:off x="696504" y="978087"/>
            <a:ext cx="7377700" cy="5378263"/>
          </a:xfrm>
          <a:ln>
            <a:noFill/>
          </a:ln>
        </p:spPr>
        <p:txBody>
          <a:bodyPr numCol="1">
            <a:noAutofit/>
          </a:bodyPr>
          <a:lstStyle/>
          <a:p>
            <a:pPr marL="0" indent="0" algn="l">
              <a:buNone/>
            </a:pPr>
            <a:r>
              <a:rPr lang="nl-NL" sz="2000" b="0" i="0" dirty="0">
                <a:solidFill>
                  <a:srgbClr val="000000"/>
                </a:solidFill>
                <a:effectLst/>
              </a:rPr>
              <a:t>De </a:t>
            </a:r>
            <a:r>
              <a:rPr lang="nl-NL" sz="2000" b="0" i="0" dirty="0" err="1">
                <a:solidFill>
                  <a:srgbClr val="000000"/>
                </a:solidFill>
                <a:effectLst/>
              </a:rPr>
              <a:t>Saurischia</a:t>
            </a:r>
            <a:r>
              <a:rPr lang="nl-NL" sz="2000" b="0" i="0" dirty="0">
                <a:solidFill>
                  <a:srgbClr val="000000"/>
                </a:solidFill>
                <a:effectLst/>
              </a:rPr>
              <a:t> bestaan uit 2 subgroepen:</a:t>
            </a:r>
          </a:p>
          <a:p>
            <a:pPr marL="742950" lvl="1" indent="-285750" algn="l">
              <a:buFont typeface="+mj-lt"/>
              <a:buAutoNum type="arabicPeriod"/>
            </a:pPr>
            <a:r>
              <a:rPr lang="nl-NL" sz="2000" b="1" i="0" dirty="0" err="1">
                <a:effectLst/>
              </a:rPr>
              <a:t>Theropoda</a:t>
            </a:r>
            <a:r>
              <a:rPr lang="nl-NL" sz="2000" dirty="0"/>
              <a:t>: Vleeseters</a:t>
            </a:r>
            <a:endParaRPr lang="nl-NL" sz="2000" b="0" i="0" dirty="0">
              <a:effectLst/>
            </a:endParaRPr>
          </a:p>
          <a:p>
            <a:pPr lvl="1"/>
            <a:r>
              <a:rPr lang="nl-NL" sz="2000" b="0" i="0" dirty="0">
                <a:solidFill>
                  <a:srgbClr val="000000"/>
                </a:solidFill>
                <a:effectLst/>
              </a:rPr>
              <a:t>meestal op hun </a:t>
            </a:r>
            <a:r>
              <a:rPr lang="nl-NL" sz="2000" b="0" i="0" dirty="0">
                <a:solidFill>
                  <a:srgbClr val="000000"/>
                </a:solidFill>
                <a:effectLst/>
                <a:ea typeface="Calibri" panose="020F0502020204030204" pitchFamily="34" charset="0"/>
                <a:cs typeface="Calibri" panose="020F0502020204030204" pitchFamily="34" charset="0"/>
              </a:rPr>
              <a:t>achterpoten</a:t>
            </a:r>
            <a:r>
              <a:rPr lang="nl-NL" sz="2000" b="0" i="0" dirty="0">
                <a:solidFill>
                  <a:srgbClr val="000000"/>
                </a:solidFill>
                <a:effectLst/>
              </a:rPr>
              <a:t> liepen </a:t>
            </a:r>
          </a:p>
          <a:p>
            <a:pPr lvl="1"/>
            <a:r>
              <a:rPr lang="nl-NL" sz="2000" b="0" i="0" dirty="0">
                <a:solidFill>
                  <a:srgbClr val="000000"/>
                </a:solidFill>
                <a:effectLst/>
              </a:rPr>
              <a:t>en een bek vol scherpe tanden hadden en</a:t>
            </a:r>
          </a:p>
          <a:p>
            <a:pPr lvl="1"/>
            <a:endParaRPr lang="nl-NL" sz="2000" dirty="0">
              <a:solidFill>
                <a:srgbClr val="000000"/>
              </a:solidFill>
            </a:endParaRPr>
          </a:p>
          <a:p>
            <a:pPr lvl="1"/>
            <a:endParaRPr lang="nl-NL" sz="2000" dirty="0">
              <a:solidFill>
                <a:srgbClr val="000000"/>
              </a:solidFill>
            </a:endParaRPr>
          </a:p>
          <a:p>
            <a:pPr lvl="1"/>
            <a:endParaRPr lang="nl-NL" sz="2000" dirty="0">
              <a:solidFill>
                <a:srgbClr val="000000"/>
              </a:solidFill>
            </a:endParaRPr>
          </a:p>
          <a:p>
            <a:pPr marL="914400" lvl="1" indent="-457200">
              <a:buFont typeface="+mj-lt"/>
              <a:buAutoNum type="arabicPeriod" startAt="2"/>
            </a:pPr>
            <a:r>
              <a:rPr lang="nl-NL" sz="2000" b="1" i="0" dirty="0" err="1">
                <a:solidFill>
                  <a:srgbClr val="000000"/>
                </a:solidFill>
                <a:effectLst/>
              </a:rPr>
              <a:t>Sauropoda</a:t>
            </a:r>
            <a:r>
              <a:rPr lang="nl-NL" sz="2000" b="0" i="0" dirty="0">
                <a:solidFill>
                  <a:srgbClr val="000000"/>
                </a:solidFill>
                <a:effectLst/>
              </a:rPr>
              <a:t> en </a:t>
            </a:r>
            <a:r>
              <a:rPr lang="nl-NL" sz="2000" b="1" i="0" dirty="0">
                <a:effectLst/>
              </a:rPr>
              <a:t>Sauropodomorpha</a:t>
            </a:r>
            <a:r>
              <a:rPr lang="nl-NL" sz="2000" b="0" i="0" dirty="0">
                <a:solidFill>
                  <a:srgbClr val="000000"/>
                </a:solidFill>
                <a:effectLst/>
              </a:rPr>
              <a:t>: Planteneters</a:t>
            </a:r>
          </a:p>
          <a:p>
            <a:pPr lvl="1"/>
            <a:r>
              <a:rPr lang="nl-NL" sz="2000" dirty="0">
                <a:solidFill>
                  <a:srgbClr val="000000"/>
                </a:solidFill>
              </a:rPr>
              <a:t>lijken</a:t>
            </a:r>
            <a:r>
              <a:rPr lang="nl-NL" sz="2000" b="0" i="0" dirty="0">
                <a:solidFill>
                  <a:srgbClr val="000000"/>
                </a:solidFill>
                <a:effectLst/>
              </a:rPr>
              <a:t> op olifanten met 4 stevige dikke poten, </a:t>
            </a:r>
          </a:p>
          <a:p>
            <a:pPr lvl="1"/>
            <a:r>
              <a:rPr lang="nl-NL" sz="2000" b="0" i="0" dirty="0">
                <a:solidFill>
                  <a:srgbClr val="000000"/>
                </a:solidFill>
                <a:effectLst/>
              </a:rPr>
              <a:t>lange staart, </a:t>
            </a:r>
          </a:p>
          <a:p>
            <a:pPr lvl="1"/>
            <a:r>
              <a:rPr lang="nl-NL" sz="2000" b="0" i="0" dirty="0">
                <a:solidFill>
                  <a:srgbClr val="000000"/>
                </a:solidFill>
                <a:effectLst/>
              </a:rPr>
              <a:t>lange nek en met een kleine schedel. </a:t>
            </a:r>
          </a:p>
          <a:p>
            <a:pPr lvl="1"/>
            <a:r>
              <a:rPr lang="nl-NL" sz="2000" b="0" i="0" dirty="0">
                <a:solidFill>
                  <a:srgbClr val="000000"/>
                </a:solidFill>
                <a:effectLst/>
              </a:rPr>
              <a:t>Ze waren erg succesvol en leefden in verschillende gebieden: hun resten worden wereldwijd gevonden</a:t>
            </a:r>
          </a:p>
          <a:p>
            <a:pPr lvl="1"/>
            <a:r>
              <a:rPr lang="nl-NL" sz="2000" b="0" i="0" dirty="0">
                <a:solidFill>
                  <a:srgbClr val="000000"/>
                </a:solidFill>
                <a:effectLst/>
              </a:rPr>
              <a:t>De grootste landdieren die ooit geleefd hebben.</a:t>
            </a:r>
          </a:p>
          <a:p>
            <a:pPr marL="514350" lvl="0" indent="-514350">
              <a:lnSpc>
                <a:spcPct val="115000"/>
              </a:lnSpc>
              <a:spcAft>
                <a:spcPts val="1000"/>
              </a:spcAft>
              <a:buFont typeface="+mj-lt"/>
              <a:buAutoNum type="arabicPeriod" startAt="3"/>
            </a:pPr>
            <a:endParaRPr lang="nl-NL" sz="2000" dirty="0">
              <a:effectLst/>
              <a:ea typeface="Verdana" panose="020B0604030504040204" pitchFamily="34" charset="0"/>
              <a:cs typeface="Times New Roman" panose="02020603050405020304" pitchFamily="18" charset="0"/>
            </a:endParaRPr>
          </a:p>
        </p:txBody>
      </p:sp>
      <p:sp>
        <p:nvSpPr>
          <p:cNvPr id="5" name="Tijdelijke aanduiding voor dianummer 4">
            <a:extLst>
              <a:ext uri="{FF2B5EF4-FFF2-40B4-BE49-F238E27FC236}">
                <a16:creationId xmlns:a16="http://schemas.microsoft.com/office/drawing/2014/main" id="{BB044563-CAFC-3943-5A4A-0B717F54D769}"/>
              </a:ext>
            </a:extLst>
          </p:cNvPr>
          <p:cNvSpPr>
            <a:spLocks noGrp="1"/>
          </p:cNvSpPr>
          <p:nvPr>
            <p:ph type="sldNum" sz="quarter" idx="12"/>
          </p:nvPr>
        </p:nvSpPr>
        <p:spPr/>
        <p:txBody>
          <a:bodyPr/>
          <a:lstStyle/>
          <a:p>
            <a:fld id="{CBAB9D2F-9232-4186-A55F-C12A079E5BF1}" type="slidenum">
              <a:rPr lang="nl-NL" smtClean="0"/>
              <a:t>8</a:t>
            </a:fld>
            <a:endParaRPr lang="nl-NL"/>
          </a:p>
        </p:txBody>
      </p:sp>
      <p:pic>
        <p:nvPicPr>
          <p:cNvPr id="1026" name="Picture 2" descr="Reusachtige langnek: waarom werd de brachiosaurus zo groot?">
            <a:extLst>
              <a:ext uri="{FF2B5EF4-FFF2-40B4-BE49-F238E27FC236}">
                <a16:creationId xmlns:a16="http://schemas.microsoft.com/office/drawing/2014/main" id="{6ACBBBCA-AC85-9E53-8D96-01CCF5AB8A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842"/>
          <a:stretch/>
        </p:blipFill>
        <p:spPr bwMode="auto">
          <a:xfrm>
            <a:off x="8160173" y="3388905"/>
            <a:ext cx="3421294" cy="243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27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0EB25-E233-5550-0CD0-FC8AE02939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F6FFBB-3627-FD36-CDE4-585BB3F29D4F}"/>
              </a:ext>
            </a:extLst>
          </p:cNvPr>
          <p:cNvSpPr>
            <a:spLocks noGrp="1"/>
          </p:cNvSpPr>
          <p:nvPr>
            <p:ph type="title"/>
          </p:nvPr>
        </p:nvSpPr>
        <p:spPr>
          <a:xfrm>
            <a:off x="886575" y="435224"/>
            <a:ext cx="10062682" cy="387032"/>
          </a:xfrm>
        </p:spPr>
        <p:txBody>
          <a:bodyPr>
            <a:noAutofit/>
          </a:bodyPr>
          <a:lstStyle/>
          <a:p>
            <a:r>
              <a:rPr lang="nl-NL" sz="3200" dirty="0"/>
              <a:t>DINOSAURUSSEN: SOORTEN</a:t>
            </a:r>
            <a:br>
              <a:rPr lang="nl-NL" sz="3200" dirty="0"/>
            </a:br>
            <a:endParaRPr lang="nl-NL" sz="3200" dirty="0"/>
          </a:p>
        </p:txBody>
      </p:sp>
      <p:sp>
        <p:nvSpPr>
          <p:cNvPr id="3" name="Tijdelijke aanduiding voor inhoud 2">
            <a:extLst>
              <a:ext uri="{FF2B5EF4-FFF2-40B4-BE49-F238E27FC236}">
                <a16:creationId xmlns:a16="http://schemas.microsoft.com/office/drawing/2014/main" id="{C70BC9B5-16B6-5096-E2AD-1DF0D436A6A0}"/>
              </a:ext>
            </a:extLst>
          </p:cNvPr>
          <p:cNvSpPr>
            <a:spLocks noGrp="1"/>
          </p:cNvSpPr>
          <p:nvPr>
            <p:ph idx="1"/>
          </p:nvPr>
        </p:nvSpPr>
        <p:spPr>
          <a:xfrm>
            <a:off x="696503" y="978087"/>
            <a:ext cx="10442825" cy="5378263"/>
          </a:xfrm>
          <a:ln>
            <a:noFill/>
          </a:ln>
        </p:spPr>
        <p:txBody>
          <a:bodyPr numCol="1">
            <a:noAutofit/>
          </a:bodyPr>
          <a:lstStyle/>
          <a:p>
            <a:pPr algn="l">
              <a:buFont typeface="+mj-lt"/>
              <a:buAutoNum type="arabicPeriod"/>
            </a:pP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a:t>
            </a:r>
            <a:r>
              <a:rPr lang="nl-NL" sz="20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Ornithischia</a:t>
            </a:r>
            <a:r>
              <a:rPr lang="nl-NL"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zijn planteneters. Er waren veel soorten. </a:t>
            </a:r>
          </a:p>
        </p:txBody>
      </p:sp>
      <p:sp>
        <p:nvSpPr>
          <p:cNvPr id="5" name="Tijdelijke aanduiding voor dianummer 4">
            <a:extLst>
              <a:ext uri="{FF2B5EF4-FFF2-40B4-BE49-F238E27FC236}">
                <a16:creationId xmlns:a16="http://schemas.microsoft.com/office/drawing/2014/main" id="{9C0F2000-9BFC-551C-EF3F-05984A6DDF47}"/>
              </a:ext>
            </a:extLst>
          </p:cNvPr>
          <p:cNvSpPr>
            <a:spLocks noGrp="1"/>
          </p:cNvSpPr>
          <p:nvPr>
            <p:ph type="sldNum" sz="quarter" idx="12"/>
          </p:nvPr>
        </p:nvSpPr>
        <p:spPr/>
        <p:txBody>
          <a:bodyPr/>
          <a:lstStyle/>
          <a:p>
            <a:fld id="{CBAB9D2F-9232-4186-A55F-C12A079E5BF1}" type="slidenum">
              <a:rPr lang="nl-NL" smtClean="0"/>
              <a:t>9</a:t>
            </a:fld>
            <a:endParaRPr lang="nl-NL"/>
          </a:p>
        </p:txBody>
      </p:sp>
      <p:pic>
        <p:nvPicPr>
          <p:cNvPr id="4" name="Picture 2">
            <a:extLst>
              <a:ext uri="{FF2B5EF4-FFF2-40B4-BE49-F238E27FC236}">
                <a16:creationId xmlns:a16="http://schemas.microsoft.com/office/drawing/2014/main" id="{FE794B8E-FEA7-4A43-4F81-35F272C52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30307" r="1862" b="512"/>
          <a:stretch/>
        </p:blipFill>
        <p:spPr bwMode="auto">
          <a:xfrm>
            <a:off x="1052672" y="1650906"/>
            <a:ext cx="7197476" cy="4917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03800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4913</TotalTime>
  <Words>863</Words>
  <Application>Microsoft Office PowerPoint</Application>
  <PresentationFormat>Breedbeeld</PresentationFormat>
  <Paragraphs>169</Paragraphs>
  <Slides>18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Calibri Light</vt:lpstr>
      <vt:lpstr>Open Sans</vt:lpstr>
      <vt:lpstr>Verdana</vt:lpstr>
      <vt:lpstr>Kantoorthema</vt:lpstr>
      <vt:lpstr>DINOSAURUSSEN</vt:lpstr>
      <vt:lpstr>DINOSAURUSSEN</vt:lpstr>
      <vt:lpstr>DINOSAURUSSEN: ZOEK INFORMATIE </vt:lpstr>
      <vt:lpstr>DINOSAURUSSEN: INFORMATIE </vt:lpstr>
      <vt:lpstr>DINOSAURUSSEN: INFORMATIE </vt:lpstr>
      <vt:lpstr>DINOSAURUSSEN: SOORTEN </vt:lpstr>
      <vt:lpstr>DINOSAURUSSEN: SOORTEN </vt:lpstr>
      <vt:lpstr>DINOSAURUSSEN: SOORTEN </vt:lpstr>
      <vt:lpstr>DINOSAURUSSEN: SOORTEN </vt:lpstr>
      <vt:lpstr>DINOSAURUSSEN: VLEES- EN/OF PLANTENETER </vt:lpstr>
      <vt:lpstr>PowerPoint-presentatie</vt:lpstr>
      <vt:lpstr>DINOSAURUSSEN: INFORMATIE </vt:lpstr>
      <vt:lpstr>DINOSAURUSSEN: INFORMATIE </vt:lpstr>
      <vt:lpstr>DINOSAURUSSEN: INFORMATIE </vt:lpstr>
      <vt:lpstr>FOSSIELEN</vt:lpstr>
      <vt:lpstr>FOSSIELEN: Dinoskelet maken</vt:lpstr>
      <vt:lpstr>FOSSIELEN: HET SKELET VERSTOPPEN </vt:lpstr>
      <vt:lpstr>ONTWERP JE EIGEN DINO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EN VIND DE DIEF</dc:title>
  <dc:creator>User</dc:creator>
  <cp:lastModifiedBy>boukje heidema</cp:lastModifiedBy>
  <cp:revision>32</cp:revision>
  <dcterms:created xsi:type="dcterms:W3CDTF">2022-10-13T14:16:28Z</dcterms:created>
  <dcterms:modified xsi:type="dcterms:W3CDTF">2024-11-06T10:07:30Z</dcterms:modified>
</cp:coreProperties>
</file>